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4"/>
  </p:notesMasterIdLst>
  <p:sldIdLst>
    <p:sldId id="267" r:id="rId2"/>
    <p:sldId id="270" r:id="rId3"/>
  </p:sldIdLst>
  <p:sldSz cx="6858000" cy="9906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2621E7E-5357-9DB1-E896-8AD45B3FC02D}" name="村上 直人" initials="村上 直人" userId="村上 直人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" initials="m" lastIdx="5" clrIdx="0">
    <p:extLst>
      <p:ext uri="{19B8F6BF-5375-455C-9EA6-DF929625EA0E}">
        <p15:presenceInfo xmlns:p15="http://schemas.microsoft.com/office/powerpoint/2012/main" userId="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FF"/>
    <a:srgbClr val="0099FF"/>
    <a:srgbClr val="0A9DFF"/>
    <a:srgbClr val="FF8FFF"/>
    <a:srgbClr val="3399FF"/>
    <a:srgbClr val="90D3FF"/>
    <a:srgbClr val="00CC00"/>
    <a:srgbClr val="FF6600"/>
    <a:srgbClr val="FF79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73EC16-9241-498A-BDC1-3B5218F16EC6}" v="6" dt="2023-02-21T06:00:28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81" autoAdjust="0"/>
    <p:restoredTop sz="96235" autoAdjust="0"/>
  </p:normalViewPr>
  <p:slideViewPr>
    <p:cSldViewPr showGuides="1">
      <p:cViewPr varScale="1">
        <p:scale>
          <a:sx n="79" d="100"/>
          <a:sy n="79" d="100"/>
        </p:scale>
        <p:origin x="3306" y="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4345214-5025-4E0B-B08F-8599BAA5F53C}" type="datetimeFigureOut">
              <a:rPr lang="ja-JP" altLang="en-US"/>
              <a:pPr>
                <a:defRPr/>
              </a:pPr>
              <a:t>2023/3/30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8" rIns="91416" bIns="4570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6"/>
            <a:ext cx="5445125" cy="4471988"/>
          </a:xfrm>
          <a:prstGeom prst="rect">
            <a:avLst/>
          </a:prstGeom>
        </p:spPr>
        <p:txBody>
          <a:bodyPr vert="horz" lIns="91416" tIns="45708" rIns="91416" bIns="45708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71ED0D5-0F57-4D83-A5A4-51FEC740C8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6" indent="0" algn="ctr">
              <a:buNone/>
              <a:defRPr sz="1200"/>
            </a:lvl4pPr>
            <a:lvl5pPr marL="1371568" indent="0" algn="ctr">
              <a:buNone/>
              <a:defRPr sz="1200"/>
            </a:lvl5pPr>
            <a:lvl6pPr marL="1714459" indent="0" algn="ctr">
              <a:buNone/>
              <a:defRPr sz="1200"/>
            </a:lvl6pPr>
            <a:lvl7pPr marL="2057351" indent="0" algn="ctr">
              <a:buNone/>
              <a:defRPr sz="1200"/>
            </a:lvl7pPr>
            <a:lvl8pPr marL="2400243" indent="0" algn="ctr">
              <a:buNone/>
              <a:defRPr sz="1200"/>
            </a:lvl8pPr>
            <a:lvl9pPr marL="2743135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A0AA-AAC9-49CF-AB69-725DB275BC55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B6DA-D4B6-4A5A-87BB-901944EB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64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A0AA-AAC9-49CF-AB69-725DB275BC55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B6DA-D4B6-4A5A-87BB-901944EB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25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A0AA-AAC9-49CF-AB69-725DB275BC55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B6DA-D4B6-4A5A-87BB-901944EB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21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A0AA-AAC9-49CF-AB69-725DB275BC55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B6DA-D4B6-4A5A-87BB-901944EB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70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A0AA-AAC9-49CF-AB69-725DB275BC55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B6DA-D4B6-4A5A-87BB-901944EB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65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2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A0AA-AAC9-49CF-AB69-725DB275BC55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B6DA-D4B6-4A5A-87BB-901944EB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13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6" indent="0">
              <a:buNone/>
              <a:defRPr sz="1200" b="1"/>
            </a:lvl4pPr>
            <a:lvl5pPr marL="1371568" indent="0">
              <a:buNone/>
              <a:defRPr sz="1200" b="1"/>
            </a:lvl5pPr>
            <a:lvl6pPr marL="1714459" indent="0">
              <a:buNone/>
              <a:defRPr sz="1200" b="1"/>
            </a:lvl6pPr>
            <a:lvl7pPr marL="2057351" indent="0">
              <a:buNone/>
              <a:defRPr sz="1200" b="1"/>
            </a:lvl7pPr>
            <a:lvl8pPr marL="2400243" indent="0">
              <a:buNone/>
              <a:defRPr sz="1200" b="1"/>
            </a:lvl8pPr>
            <a:lvl9pPr marL="274313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4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6" indent="0">
              <a:buNone/>
              <a:defRPr sz="1200" b="1"/>
            </a:lvl4pPr>
            <a:lvl5pPr marL="1371568" indent="0">
              <a:buNone/>
              <a:defRPr sz="1200" b="1"/>
            </a:lvl5pPr>
            <a:lvl6pPr marL="1714459" indent="0">
              <a:buNone/>
              <a:defRPr sz="1200" b="1"/>
            </a:lvl6pPr>
            <a:lvl7pPr marL="2057351" indent="0">
              <a:buNone/>
              <a:defRPr sz="1200" b="1"/>
            </a:lvl7pPr>
            <a:lvl8pPr marL="2400243" indent="0">
              <a:buNone/>
              <a:defRPr sz="1200" b="1"/>
            </a:lvl8pPr>
            <a:lvl9pPr marL="274313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3"/>
            <a:ext cx="2915544" cy="53221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A0AA-AAC9-49CF-AB69-725DB275BC55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B6DA-D4B6-4A5A-87BB-901944EB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21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A0AA-AAC9-49CF-AB69-725DB275BC55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B6DA-D4B6-4A5A-87BB-901944EB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20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A0AA-AAC9-49CF-AB69-725DB275BC55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B6DA-D4B6-4A5A-87BB-901944EB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59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0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2" cy="70396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0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6" indent="0">
              <a:buNone/>
              <a:defRPr sz="750"/>
            </a:lvl4pPr>
            <a:lvl5pPr marL="1371568" indent="0">
              <a:buNone/>
              <a:defRPr sz="750"/>
            </a:lvl5pPr>
            <a:lvl6pPr marL="1714459" indent="0">
              <a:buNone/>
              <a:defRPr sz="750"/>
            </a:lvl6pPr>
            <a:lvl7pPr marL="2057351" indent="0">
              <a:buNone/>
              <a:defRPr sz="750"/>
            </a:lvl7pPr>
            <a:lvl8pPr marL="2400243" indent="0">
              <a:buNone/>
              <a:defRPr sz="750"/>
            </a:lvl8pPr>
            <a:lvl9pPr marL="274313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A0AA-AAC9-49CF-AB69-725DB275BC55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B6DA-D4B6-4A5A-87BB-901944EB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60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0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2" cy="703968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6" indent="0">
              <a:buNone/>
              <a:defRPr sz="1500"/>
            </a:lvl4pPr>
            <a:lvl5pPr marL="1371568" indent="0">
              <a:buNone/>
              <a:defRPr sz="1500"/>
            </a:lvl5pPr>
            <a:lvl6pPr marL="1714459" indent="0">
              <a:buNone/>
              <a:defRPr sz="1500"/>
            </a:lvl6pPr>
            <a:lvl7pPr marL="2057351" indent="0">
              <a:buNone/>
              <a:defRPr sz="1500"/>
            </a:lvl7pPr>
            <a:lvl8pPr marL="2400243" indent="0">
              <a:buNone/>
              <a:defRPr sz="1500"/>
            </a:lvl8pPr>
            <a:lvl9pPr marL="2743135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0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6" indent="0">
              <a:buNone/>
              <a:defRPr sz="750"/>
            </a:lvl4pPr>
            <a:lvl5pPr marL="1371568" indent="0">
              <a:buNone/>
              <a:defRPr sz="750"/>
            </a:lvl5pPr>
            <a:lvl6pPr marL="1714459" indent="0">
              <a:buNone/>
              <a:defRPr sz="750"/>
            </a:lvl6pPr>
            <a:lvl7pPr marL="2057351" indent="0">
              <a:buNone/>
              <a:defRPr sz="750"/>
            </a:lvl7pPr>
            <a:lvl8pPr marL="2400243" indent="0">
              <a:buNone/>
              <a:defRPr sz="750"/>
            </a:lvl8pPr>
            <a:lvl9pPr marL="274313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A0AA-AAC9-49CF-AB69-725DB275BC55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B6DA-D4B6-4A5A-87BB-901944EB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03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FA0AA-AAC9-49CF-AB69-725DB275BC55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AB6DA-D4B6-4A5A-87BB-901944EB9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15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kumimoji="1" sz="3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8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6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8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9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51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5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ext.go.jp/a_menu/shotou/mushouka/detail/1353842.htm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xt.go.jp/a_menu/shotou/mushouka/mext_01241.html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mext.go.jp/a_menu/shotou/mushouka/mext_01240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0" Type="http://schemas.openxmlformats.org/officeDocument/2006/relationships/hyperlink" Target="https://www.mext.go.jp/a_menu/shotou/mushouka/01754.html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www.mext.go.jp/a_menu/shotou/mushouka/detail/135384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599A6E85-3E8E-43FB-BCCE-7E1CD4694611}"/>
              </a:ext>
            </a:extLst>
          </p:cNvPr>
          <p:cNvSpPr/>
          <p:nvPr/>
        </p:nvSpPr>
        <p:spPr>
          <a:xfrm>
            <a:off x="1" y="4304928"/>
            <a:ext cx="6858000" cy="513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2722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②</a:t>
            </a:r>
            <a:r>
              <a:rPr lang="ja-JP" altLang="en-US" sz="1400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2722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高校生等奨学給付金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E8C89D0-F009-411E-A2F5-4714A57848B8}"/>
              </a:ext>
            </a:extLst>
          </p:cNvPr>
          <p:cNvSpPr/>
          <p:nvPr/>
        </p:nvSpPr>
        <p:spPr>
          <a:xfrm>
            <a:off x="0" y="2432720"/>
            <a:ext cx="6858001" cy="514713"/>
          </a:xfrm>
          <a:prstGeom prst="rect">
            <a:avLst/>
          </a:prstGeom>
          <a:solidFill>
            <a:srgbClr val="FF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2722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①</a:t>
            </a:r>
            <a:r>
              <a:rPr lang="ja-JP" altLang="en-US" sz="1400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2722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高等学校等就学支援金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146479" y="3729797"/>
            <a:ext cx="6259085" cy="333949"/>
            <a:chOff x="143671" y="2653821"/>
            <a:chExt cx="6905796" cy="341061"/>
          </a:xfrm>
        </p:grpSpPr>
        <p:sp>
          <p:nvSpPr>
            <p:cNvPr id="110" name="テキスト ボックス 109"/>
            <p:cNvSpPr txBox="1"/>
            <p:nvPr/>
          </p:nvSpPr>
          <p:spPr>
            <a:xfrm>
              <a:off x="489802" y="2653821"/>
              <a:ext cx="5238112" cy="340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1477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569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申込みは、</a:t>
              </a:r>
              <a:r>
                <a:rPr lang="ja-JP" altLang="en-US" sz="1569" b="1" u="sng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学校へ</a:t>
              </a: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2577661" y="2672365"/>
              <a:ext cx="4471806" cy="322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1477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52" b="1" dirty="0">
                  <a:solidFill>
                    <a:srgbClr val="0099FF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入学時の４月</a:t>
              </a:r>
              <a:r>
                <a:rPr lang="ja-JP" altLang="en-US" sz="907" dirty="0">
                  <a:solidFill>
                    <a:prstClr val="black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など手続きが必要な時期に学校から案内があります。</a:t>
              </a:r>
              <a:endParaRPr lang="en-US" altLang="ja-JP" sz="907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671" y="2665079"/>
              <a:ext cx="337822" cy="309656"/>
            </a:xfrm>
            <a:prstGeom prst="rect">
              <a:avLst/>
            </a:prstGeom>
          </p:spPr>
        </p:pic>
      </p:grpSp>
      <p:grpSp>
        <p:nvGrpSpPr>
          <p:cNvPr id="19" name="グループ化 18"/>
          <p:cNvGrpSpPr/>
          <p:nvPr/>
        </p:nvGrpSpPr>
        <p:grpSpPr>
          <a:xfrm>
            <a:off x="146479" y="3080792"/>
            <a:ext cx="6527912" cy="565903"/>
            <a:chOff x="115073" y="980360"/>
            <a:chExt cx="6666946" cy="577959"/>
          </a:xfrm>
        </p:grpSpPr>
        <p:pic>
          <p:nvPicPr>
            <p:cNvPr id="122" name="Picture 2" descr="C:\Users\koshi\Desktop\icon_109300_256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73" y="980360"/>
              <a:ext cx="306698" cy="3066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7" name="テキスト ボックス 126"/>
            <p:cNvSpPr txBox="1"/>
            <p:nvPr/>
          </p:nvSpPr>
          <p:spPr>
            <a:xfrm>
              <a:off x="425081" y="995701"/>
              <a:ext cx="6356938" cy="340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1477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569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年収約</a:t>
              </a:r>
              <a:r>
                <a:rPr lang="en-US" altLang="ja-JP" sz="1569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910</a:t>
              </a:r>
              <a:r>
                <a:rPr lang="ja-JP" altLang="en-US" sz="1569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万円未満の世帯が対象</a:t>
              </a:r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302187" y="1321455"/>
              <a:ext cx="6409888" cy="236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1477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907" dirty="0">
                  <a:solidFill>
                    <a:prstClr val="black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  学校種：高等学校、特別支援学校（高等部）、高等専門学校（</a:t>
              </a:r>
              <a:r>
                <a:rPr lang="en-US" altLang="ja-JP" sz="907" dirty="0">
                  <a:solidFill>
                    <a:prstClr val="black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1</a:t>
              </a:r>
              <a:r>
                <a:rPr lang="ja-JP" altLang="en-US" sz="907" dirty="0">
                  <a:solidFill>
                    <a:prstClr val="black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～</a:t>
              </a:r>
              <a:r>
                <a:rPr lang="en-US" altLang="ja-JP" sz="907" dirty="0">
                  <a:solidFill>
                    <a:prstClr val="black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3</a:t>
              </a:r>
              <a:r>
                <a:rPr lang="ja-JP" altLang="en-US" sz="907" dirty="0">
                  <a:solidFill>
                    <a:prstClr val="black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年生）、専修学校（高等課程）など</a:t>
              </a:r>
              <a:endParaRPr lang="en-US" altLang="ja-JP" sz="907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118" name="テキスト ボックス 117"/>
          <p:cNvSpPr txBox="1"/>
          <p:nvPr/>
        </p:nvSpPr>
        <p:spPr>
          <a:xfrm>
            <a:off x="2404601" y="1887368"/>
            <a:ext cx="4453399" cy="283716"/>
          </a:xfrm>
          <a:prstGeom prst="roundRect">
            <a:avLst/>
          </a:prstGeom>
          <a:solidFill>
            <a:schemeClr val="bg1"/>
          </a:solidFill>
        </p:spPr>
        <p:txBody>
          <a:bodyPr wrap="square" tIns="16329" bIns="16329" rtlCol="0" anchor="ctr" anchorCtr="0">
            <a:spAutoFit/>
          </a:bodyPr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52" b="1" u="sng" dirty="0">
                <a:solidFill>
                  <a:srgbClr val="0099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返還不要</a:t>
            </a:r>
            <a:r>
              <a:rPr lang="ja-JP" altLang="en-US" sz="1452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の支援です。</a:t>
            </a:r>
            <a:r>
              <a:rPr lang="ja-JP" altLang="en-US" sz="1452" b="1" u="sng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それぞれ</a:t>
            </a:r>
            <a:r>
              <a:rPr lang="ja-JP" altLang="en-US" sz="1452" b="1" u="sng" dirty="0">
                <a:solidFill>
                  <a:srgbClr val="0099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申込みが必要</a:t>
            </a:r>
            <a:r>
              <a:rPr lang="ja-JP" altLang="en-US" sz="1452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です。</a:t>
            </a:r>
            <a:endParaRPr lang="en-US" altLang="ja-JP" sz="1452" b="1" dirty="0">
              <a:solidFill>
                <a:srgbClr val="E7E6E6">
                  <a:lumMod val="25000"/>
                </a:srgb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99764" y="2703738"/>
            <a:ext cx="2464719" cy="259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089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国の</a:t>
            </a:r>
            <a:r>
              <a:rPr lang="ja-JP" altLang="en-US" sz="1089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授業料支援</a:t>
            </a:r>
            <a:r>
              <a:rPr lang="ja-JP" altLang="en-US" sz="1089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のしくみです。</a:t>
            </a:r>
            <a:endParaRPr lang="en-US" altLang="ja-JP" sz="1089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468934"/>
              </p:ext>
            </p:extLst>
          </p:nvPr>
        </p:nvGraphicFramePr>
        <p:xfrm>
          <a:off x="141708" y="8370015"/>
          <a:ext cx="6548073" cy="1383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609">
                  <a:extLst>
                    <a:ext uri="{9D8B030D-6E8A-4147-A177-3AD203B41FA5}">
                      <a16:colId xmlns:a16="http://schemas.microsoft.com/office/drawing/2014/main" val="3611103669"/>
                    </a:ext>
                  </a:extLst>
                </a:gridCol>
                <a:gridCol w="1208366">
                  <a:extLst>
                    <a:ext uri="{9D8B030D-6E8A-4147-A177-3AD203B41FA5}">
                      <a16:colId xmlns:a16="http://schemas.microsoft.com/office/drawing/2014/main" val="1532396461"/>
                    </a:ext>
                  </a:extLst>
                </a:gridCol>
                <a:gridCol w="1208366">
                  <a:extLst>
                    <a:ext uri="{9D8B030D-6E8A-4147-A177-3AD203B41FA5}">
                      <a16:colId xmlns:a16="http://schemas.microsoft.com/office/drawing/2014/main" val="2896962212"/>
                    </a:ext>
                  </a:extLst>
                </a:gridCol>
                <a:gridCol w="1208366">
                  <a:extLst>
                    <a:ext uri="{9D8B030D-6E8A-4147-A177-3AD203B41FA5}">
                      <a16:colId xmlns:a16="http://schemas.microsoft.com/office/drawing/2014/main" val="2364985546"/>
                    </a:ext>
                  </a:extLst>
                </a:gridCol>
                <a:gridCol w="1208366">
                  <a:extLst>
                    <a:ext uri="{9D8B030D-6E8A-4147-A177-3AD203B41FA5}">
                      <a16:colId xmlns:a16="http://schemas.microsoft.com/office/drawing/2014/main" val="2621863987"/>
                    </a:ext>
                  </a:extLst>
                </a:gridCol>
              </a:tblGrid>
              <a:tr h="3714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90" b="1" dirty="0">
                          <a:latin typeface="+mn-ea"/>
                          <a:ea typeface="+mn-ea"/>
                        </a:rPr>
                        <a:t>保護者等の年収目安</a:t>
                      </a:r>
                      <a:endParaRPr kumimoji="1" lang="ja-JP" altLang="en-US" sz="109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90" b="1" dirty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1090" b="1" dirty="0">
                          <a:latin typeface="+mn-ea"/>
                          <a:ea typeface="+mn-ea"/>
                        </a:rPr>
                        <a:t>270</a:t>
                      </a:r>
                      <a:r>
                        <a:rPr kumimoji="1" lang="ja-JP" altLang="en-US" sz="1090" b="1" dirty="0">
                          <a:latin typeface="+mn-ea"/>
                          <a:ea typeface="+mn-ea"/>
                        </a:rPr>
                        <a:t>万円未満</a:t>
                      </a:r>
                      <a:endParaRPr kumimoji="1" lang="ja-JP" altLang="en-US" sz="109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90" b="1" dirty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1090" b="1" dirty="0">
                          <a:latin typeface="+mn-ea"/>
                          <a:ea typeface="+mn-ea"/>
                        </a:rPr>
                        <a:t>270</a:t>
                      </a:r>
                      <a:r>
                        <a:rPr kumimoji="1" lang="ja-JP" altLang="en-US" sz="1090" b="1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090" b="1" dirty="0">
                          <a:latin typeface="+mn-ea"/>
                          <a:ea typeface="+mn-ea"/>
                        </a:rPr>
                        <a:t>590</a:t>
                      </a:r>
                      <a:r>
                        <a:rPr kumimoji="1" lang="ja-JP" altLang="en-US" sz="1090" b="1" dirty="0">
                          <a:latin typeface="+mn-ea"/>
                          <a:ea typeface="+mn-ea"/>
                        </a:rPr>
                        <a:t>万円</a:t>
                      </a:r>
                      <a:endParaRPr kumimoji="1" lang="ja-JP" altLang="en-US" sz="109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90" b="1" dirty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1090" b="1" dirty="0">
                          <a:latin typeface="+mn-ea"/>
                          <a:ea typeface="+mn-ea"/>
                        </a:rPr>
                        <a:t>590</a:t>
                      </a:r>
                      <a:r>
                        <a:rPr kumimoji="1" lang="ja-JP" altLang="en-US" sz="1090" b="1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090" b="1" dirty="0">
                          <a:latin typeface="+mn-ea"/>
                          <a:ea typeface="+mn-ea"/>
                        </a:rPr>
                        <a:t>910</a:t>
                      </a:r>
                      <a:r>
                        <a:rPr kumimoji="1" lang="ja-JP" altLang="en-US" sz="1090" b="1" dirty="0">
                          <a:latin typeface="+mn-ea"/>
                          <a:ea typeface="+mn-ea"/>
                        </a:rPr>
                        <a:t>万円</a:t>
                      </a:r>
                      <a:endParaRPr kumimoji="1" lang="ja-JP" altLang="en-US" sz="109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90" b="1" dirty="0"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1090" b="1" dirty="0">
                          <a:latin typeface="+mn-ea"/>
                          <a:ea typeface="+mn-ea"/>
                        </a:rPr>
                        <a:t>910</a:t>
                      </a:r>
                      <a:r>
                        <a:rPr kumimoji="1" lang="ja-JP" altLang="en-US" sz="1090" b="1" dirty="0">
                          <a:latin typeface="+mn-ea"/>
                          <a:ea typeface="+mn-ea"/>
                        </a:rPr>
                        <a:t>万円以上</a:t>
                      </a:r>
                      <a:endParaRPr kumimoji="1" lang="en-US" altLang="ja-JP" sz="109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31091"/>
                  </a:ext>
                </a:extLst>
              </a:tr>
              <a:tr h="293927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090" b="1" dirty="0">
                          <a:latin typeface="+mn-ea"/>
                          <a:ea typeface="+mn-ea"/>
                        </a:rPr>
                        <a:t>①高等学校等就学支援金</a:t>
                      </a:r>
                      <a:endParaRPr kumimoji="1" lang="en-US" altLang="ja-JP" sz="109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zh-TW" altLang="en-US" sz="800" b="1" dirty="0">
                        <a:solidFill>
                          <a:srgbClr val="8E0000"/>
                        </a:solidFill>
                        <a:latin typeface="+mn-ea"/>
                        <a:ea typeface="+mn-ea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zh-TW" altLang="en-US" sz="900" b="1" dirty="0">
                        <a:solidFill>
                          <a:srgbClr val="8E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8694" marR="98694" marT="49347" marB="49347" anchor="ctr">
                    <a:lnL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zh-TW" altLang="en-US" sz="900" b="1" dirty="0">
                        <a:solidFill>
                          <a:srgbClr val="8E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8694" marR="98694" marT="49347" marB="49347" anchor="ctr">
                    <a:lnL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400" b="1" i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091210"/>
                  </a:ext>
                </a:extLst>
              </a:tr>
              <a:tr h="2939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zh-TW" altLang="en-US" sz="800" b="1" dirty="0">
                        <a:solidFill>
                          <a:srgbClr val="8E0000"/>
                        </a:solidFill>
                        <a:latin typeface="+mn-ea"/>
                        <a:ea typeface="+mn-ea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zh-TW" altLang="en-US" sz="900" b="1" dirty="0">
                        <a:solidFill>
                          <a:srgbClr val="8E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8694" marR="98694" marT="49347" marB="49347" anchor="ctr">
                    <a:lnL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rgbClr val="FF00FF"/>
                          </a:solidFill>
                          <a:latin typeface="+mn-ea"/>
                          <a:ea typeface="+mn-ea"/>
                        </a:rPr>
                        <a:t>私立：約</a:t>
                      </a:r>
                      <a:r>
                        <a:rPr kumimoji="1" lang="en-US" altLang="ja-JP" sz="1100" b="1" dirty="0">
                          <a:solidFill>
                            <a:srgbClr val="FF00FF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1100" b="1" dirty="0">
                          <a:solidFill>
                            <a:srgbClr val="FF00FF"/>
                          </a:solidFill>
                          <a:latin typeface="+mn-ea"/>
                          <a:ea typeface="+mn-ea"/>
                        </a:rPr>
                        <a:t>万円</a:t>
                      </a:r>
                      <a:endParaRPr kumimoji="1" lang="en-US" altLang="ja-JP" sz="1100" b="1" dirty="0">
                        <a:solidFill>
                          <a:srgbClr val="FF00FF"/>
                        </a:solidFill>
                        <a:latin typeface="+mn-ea"/>
                        <a:ea typeface="+mn-ea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500" b="1" i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8694" marR="98694" marT="49347" marB="49347" anchor="ctr">
                    <a:lnL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40772"/>
                  </a:ext>
                </a:extLst>
              </a:tr>
              <a:tr h="42456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90" b="1" dirty="0">
                          <a:latin typeface="+mn-ea"/>
                          <a:ea typeface="+mn-ea"/>
                        </a:rPr>
                        <a:t>②高校生等奨学給付金</a:t>
                      </a:r>
                      <a:endParaRPr kumimoji="1" lang="ja-JP" altLang="en-US" sz="1090" b="1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u="none" dirty="0">
                          <a:solidFill>
                            <a:srgbClr val="FF00FF"/>
                          </a:solidFill>
                          <a:latin typeface="+mn-ea"/>
                          <a:ea typeface="+mn-ea"/>
                        </a:rPr>
                        <a:t>約</a:t>
                      </a:r>
                      <a:r>
                        <a:rPr kumimoji="1" lang="en-US" altLang="ja-JP" sz="1100" b="1" u="none" dirty="0">
                          <a:solidFill>
                            <a:srgbClr val="FF00FF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100" b="1" u="none" dirty="0">
                          <a:solidFill>
                            <a:srgbClr val="FF00FF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100" b="1" u="none" dirty="0">
                          <a:solidFill>
                            <a:srgbClr val="FF00FF"/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1100" b="1" u="none" dirty="0">
                          <a:solidFill>
                            <a:srgbClr val="FF00FF"/>
                          </a:solidFill>
                          <a:latin typeface="+mn-ea"/>
                          <a:ea typeface="+mn-ea"/>
                        </a:rPr>
                        <a:t>万円</a:t>
                      </a:r>
                      <a:endParaRPr kumimoji="1" lang="en-US" altLang="ja-JP" sz="1600" b="1" u="none" dirty="0">
                        <a:solidFill>
                          <a:srgbClr val="FF00FF"/>
                        </a:solidFill>
                        <a:latin typeface="+mn-ea"/>
                        <a:ea typeface="+mn-ea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400" b="1" i="0" dirty="0">
                        <a:solidFill>
                          <a:srgbClr val="FF00FF"/>
                        </a:solidFill>
                        <a:latin typeface="+mn-ea"/>
                        <a:ea typeface="+mn-ea"/>
                      </a:endParaRPr>
                    </a:p>
                  </a:txBody>
                  <a:tcPr marL="89533" marR="89533" marT="44767" marB="44767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500" b="1" i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8694" marR="98694" marT="49347" marB="49347" anchor="ctr">
                    <a:lnL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500" b="1" i="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98694" marR="98694" marT="49347" marB="49347" anchor="ctr">
                    <a:lnL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17575"/>
                  </a:ext>
                </a:extLst>
              </a:tr>
            </a:tbl>
          </a:graphicData>
        </a:graphic>
      </p:graphicFrame>
      <p:sp>
        <p:nvSpPr>
          <p:cNvPr id="257" name="正方形/長方形 256"/>
          <p:cNvSpPr/>
          <p:nvPr/>
        </p:nvSpPr>
        <p:spPr>
          <a:xfrm>
            <a:off x="1842091" y="8341568"/>
            <a:ext cx="1220778" cy="1437230"/>
          </a:xfrm>
          <a:prstGeom prst="rect">
            <a:avLst/>
          </a:prstGeom>
          <a:noFill/>
          <a:ln w="44450" cap="rnd">
            <a:solidFill>
              <a:srgbClr val="FF00FF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919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2348880" y="8063061"/>
            <a:ext cx="1682548" cy="28777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 u="sng" dirty="0">
                <a:solidFill>
                  <a:srgbClr val="FF00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両方利用できます！</a:t>
            </a:r>
          </a:p>
        </p:txBody>
      </p:sp>
      <p:sp>
        <p:nvSpPr>
          <p:cNvPr id="17" name="矢印: 上向き折線 16"/>
          <p:cNvSpPr/>
          <p:nvPr/>
        </p:nvSpPr>
        <p:spPr>
          <a:xfrm rot="10800000">
            <a:off x="2319896" y="8186158"/>
            <a:ext cx="141339" cy="157392"/>
          </a:xfrm>
          <a:prstGeom prst="bentUpArrow">
            <a:avLst>
              <a:gd name="adj1" fmla="val 25000"/>
              <a:gd name="adj2" fmla="val 30831"/>
              <a:gd name="adj3" fmla="val 31479"/>
            </a:avLst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 sz="1919">
              <a:solidFill>
                <a:srgbClr val="FF00FF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03417" y="9055409"/>
            <a:ext cx="1415482" cy="263093"/>
          </a:xfrm>
          <a:prstGeom prst="rect">
            <a:avLst/>
          </a:prstGeom>
          <a:solidFill>
            <a:srgbClr val="FFE6FF"/>
          </a:solidFill>
        </p:spPr>
        <p:txBody>
          <a:bodyPr wrap="square" rtlCol="0" anchor="ctr" anchorCtr="0">
            <a:noAutofit/>
          </a:bodyPr>
          <a:lstStyle/>
          <a:p>
            <a:pPr algn="ctr"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089" b="1" dirty="0">
                <a:solidFill>
                  <a:srgbClr val="FF00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私立：約</a:t>
            </a:r>
            <a:r>
              <a:rPr lang="en-US" altLang="ja-JP" sz="1089" b="1" dirty="0">
                <a:solidFill>
                  <a:srgbClr val="FF00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40</a:t>
            </a:r>
            <a:r>
              <a:rPr lang="ja-JP" altLang="en-US" sz="1089" b="1" dirty="0">
                <a:solidFill>
                  <a:srgbClr val="FF00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089" b="1" dirty="0">
              <a:solidFill>
                <a:srgbClr val="FF00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0" y="7750758"/>
            <a:ext cx="6858000" cy="339068"/>
            <a:chOff x="6996393" y="4820283"/>
            <a:chExt cx="7137956" cy="529842"/>
          </a:xfrm>
        </p:grpSpPr>
        <p:sp>
          <p:nvSpPr>
            <p:cNvPr id="48" name="正方形/長方形 47"/>
            <p:cNvSpPr/>
            <p:nvPr/>
          </p:nvSpPr>
          <p:spPr>
            <a:xfrm>
              <a:off x="6996393" y="4820283"/>
              <a:ext cx="7137956" cy="505177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ja-JP" altLang="en-US" sz="1919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001717" y="4856655"/>
              <a:ext cx="5967141" cy="493470"/>
            </a:xfrm>
            <a:prstGeom prst="rect">
              <a:avLst/>
            </a:prstGeom>
            <a:noFill/>
          </p:spPr>
          <p:txBody>
            <a:bodyPr wrap="square" lIns="0" rIns="0" rtlCol="0" anchor="ctr" anchorCtr="0">
              <a:spAutoFit/>
            </a:bodyPr>
            <a:lstStyle/>
            <a:p>
              <a:pPr defTabSz="41477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52" dirty="0">
                  <a:solidFill>
                    <a:srgbClr val="0070C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452" b="1" dirty="0">
                  <a:solidFill>
                    <a:srgbClr val="0070C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参考：保護者等の年収目安と支給額（令和５年度）</a:t>
              </a:r>
            </a:p>
          </p:txBody>
        </p:sp>
      </p:grp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3A6EB065-957B-4157-A2E3-A6A8C55D8B7F}"/>
              </a:ext>
            </a:extLst>
          </p:cNvPr>
          <p:cNvSpPr txBox="1"/>
          <p:nvPr/>
        </p:nvSpPr>
        <p:spPr>
          <a:xfrm>
            <a:off x="344054" y="461780"/>
            <a:ext cx="6354471" cy="145167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447663" eaLnBrk="1" fontAlgn="auto" hangingPunct="1">
              <a:lnSpc>
                <a:spcPts val="5287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みんなに知ってほしい</a:t>
            </a:r>
            <a:endParaRPr lang="en-US" altLang="ja-JP" b="1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447663" eaLnBrk="1" fontAlgn="auto" hangingPunct="1">
              <a:lnSpc>
                <a:spcPts val="5287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355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高校生への</a:t>
            </a:r>
            <a:r>
              <a:rPr lang="ja-JP" altLang="en-US" sz="4355" b="1" dirty="0">
                <a:solidFill>
                  <a:srgbClr val="FF00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２つの支援</a:t>
            </a:r>
            <a:endParaRPr lang="en-US" altLang="ja-JP" sz="4355" b="1" dirty="0">
              <a:solidFill>
                <a:srgbClr val="FF00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1D9974D6-FFE3-4EBF-AD8B-3FABD9685C27}"/>
              </a:ext>
            </a:extLst>
          </p:cNvPr>
          <p:cNvSpPr/>
          <p:nvPr/>
        </p:nvSpPr>
        <p:spPr>
          <a:xfrm>
            <a:off x="4199764" y="94492"/>
            <a:ext cx="2660716" cy="611863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76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52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大切なお知らせです。</a:t>
            </a:r>
            <a:endParaRPr lang="en-US" altLang="ja-JP" sz="1452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178" y="168398"/>
            <a:ext cx="3917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b="1" dirty="0">
                <a:solidFill>
                  <a:srgbClr val="FF00FF"/>
                </a:solidFill>
                <a:latin typeface="Calibri" panose="020F0502020204030204"/>
                <a:ea typeface="游ゴシック" panose="020B0400000000000000" pitchFamily="50" charset="-128"/>
              </a:rPr>
              <a:t>学びたいキミを応援します。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461235" y="8775433"/>
            <a:ext cx="1357895" cy="244428"/>
          </a:xfrm>
          <a:prstGeom prst="rect">
            <a:avLst/>
          </a:prstGeom>
          <a:solidFill>
            <a:srgbClr val="FFE6FF"/>
          </a:solidFill>
        </p:spPr>
        <p:txBody>
          <a:bodyPr wrap="square" rtlCol="0" anchor="ctr" anchorCtr="0">
            <a:noAutofit/>
          </a:bodyPr>
          <a:lstStyle/>
          <a:p>
            <a:pPr algn="ctr"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089" b="1" dirty="0">
                <a:solidFill>
                  <a:srgbClr val="FF00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国</a:t>
            </a:r>
            <a:r>
              <a:rPr lang="zh-TW" altLang="en-US" sz="1089" b="1" dirty="0">
                <a:solidFill>
                  <a:srgbClr val="FF00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公立：約</a:t>
            </a:r>
            <a:r>
              <a:rPr lang="en-US" altLang="zh-TW" sz="1089" b="1" dirty="0">
                <a:solidFill>
                  <a:srgbClr val="FF00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12</a:t>
            </a:r>
            <a:r>
              <a:rPr lang="zh-TW" altLang="en-US" sz="1089" b="1" dirty="0">
                <a:solidFill>
                  <a:srgbClr val="FF00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万円</a:t>
            </a:r>
            <a:endParaRPr lang="en-US" altLang="ja-JP" sz="1089" b="1" dirty="0">
              <a:solidFill>
                <a:srgbClr val="FF00F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203496" y="4420169"/>
            <a:ext cx="2587969" cy="427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089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教科書費・教材費など、</a:t>
            </a:r>
            <a:endParaRPr lang="en-US" altLang="ja-JP" sz="1089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089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授業料以外の教育費支援</a:t>
            </a:r>
            <a:r>
              <a:rPr lang="ja-JP" altLang="en-US" sz="1089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のしくみです。</a:t>
            </a:r>
          </a:p>
        </p:txBody>
      </p:sp>
      <p:grpSp>
        <p:nvGrpSpPr>
          <p:cNvPr id="41" name="グループ化 40"/>
          <p:cNvGrpSpPr/>
          <p:nvPr/>
        </p:nvGrpSpPr>
        <p:grpSpPr>
          <a:xfrm>
            <a:off x="146479" y="4956780"/>
            <a:ext cx="6842903" cy="565666"/>
            <a:chOff x="115073" y="980360"/>
            <a:chExt cx="6988646" cy="577717"/>
          </a:xfrm>
        </p:grpSpPr>
        <p:pic>
          <p:nvPicPr>
            <p:cNvPr id="42" name="Picture 2" descr="C:\Users\koshi\Desktop\icon_109300_256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73" y="980360"/>
              <a:ext cx="306698" cy="3066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テキスト ボックス 43"/>
            <p:cNvSpPr txBox="1"/>
            <p:nvPr/>
          </p:nvSpPr>
          <p:spPr>
            <a:xfrm>
              <a:off x="425081" y="995701"/>
              <a:ext cx="6356938" cy="340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1477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569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生活保護世帯、年収約</a:t>
              </a:r>
              <a:r>
                <a:rPr lang="en-US" altLang="ja-JP" sz="1569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270</a:t>
              </a:r>
              <a:r>
                <a:rPr lang="ja-JP" altLang="en-US" sz="1569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万円未満</a:t>
              </a:r>
              <a:r>
                <a:rPr lang="ja-JP" altLang="en-US" sz="953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（住民税所得割非課税）</a:t>
              </a:r>
              <a:r>
                <a:rPr lang="ja-JP" altLang="en-US" sz="1569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の世帯が対象</a:t>
              </a: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302186" y="1321213"/>
              <a:ext cx="6801533" cy="236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1477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907" dirty="0">
                  <a:solidFill>
                    <a:prstClr val="black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  学校種：高等学校等就学支援金の対象校と高校の専攻科（特別支援学校は「特別支援教育就学奨励費」の支援があります）</a:t>
              </a:r>
              <a:endParaRPr lang="en-US" altLang="ja-JP" sz="907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141708" y="5601073"/>
            <a:ext cx="5828819" cy="603825"/>
            <a:chOff x="143671" y="2653821"/>
            <a:chExt cx="6431076" cy="616685"/>
          </a:xfrm>
        </p:grpSpPr>
        <p:sp>
          <p:nvSpPr>
            <p:cNvPr id="54" name="テキスト ボックス 53"/>
            <p:cNvSpPr txBox="1"/>
            <p:nvPr/>
          </p:nvSpPr>
          <p:spPr>
            <a:xfrm>
              <a:off x="489802" y="2653821"/>
              <a:ext cx="5238113" cy="340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1477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569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申込みは、</a:t>
              </a:r>
              <a:r>
                <a:rPr lang="ja-JP" altLang="en-US" sz="1569" b="1" u="sng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学校またはお住まいの都道府県へ</a:t>
              </a: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513245" y="2947988"/>
              <a:ext cx="6061502" cy="322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1477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452" b="1" dirty="0">
                  <a:solidFill>
                    <a:srgbClr val="0099FF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毎年７月頃</a:t>
              </a:r>
              <a:r>
                <a:rPr lang="ja-JP" altLang="en-US" sz="907" dirty="0">
                  <a:solidFill>
                    <a:prstClr val="black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に手続きが必要です。詳しくは学校またはお住まいの都道府県にお問合せください。</a:t>
              </a:r>
            </a:p>
          </p:txBody>
        </p:sp>
        <p:pic>
          <p:nvPicPr>
            <p:cNvPr id="60" name="図 5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671" y="2665079"/>
              <a:ext cx="337822" cy="309656"/>
            </a:xfrm>
            <a:prstGeom prst="rect">
              <a:avLst/>
            </a:prstGeom>
          </p:spPr>
        </p:pic>
      </p:grpSp>
      <p:sp>
        <p:nvSpPr>
          <p:cNvPr id="49" name="テキスト ボックス 48"/>
          <p:cNvSpPr txBox="1"/>
          <p:nvPr/>
        </p:nvSpPr>
        <p:spPr>
          <a:xfrm>
            <a:off x="455426" y="7114338"/>
            <a:ext cx="6268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600" b="1" dirty="0">
                <a:solidFill>
                  <a:srgbClr val="0099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新入生</a:t>
            </a:r>
            <a:r>
              <a:rPr lang="ja-JP" altLang="en-US" sz="1569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は、４～６月に一部早期支給の申請ができます。</a:t>
            </a:r>
            <a:endParaRPr lang="en-US" altLang="ja-JP" sz="1569" b="1" dirty="0">
              <a:solidFill>
                <a:prstClr val="black">
                  <a:lumMod val="85000"/>
                  <a:lumOff val="15000"/>
                </a:prst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08" y="7116800"/>
            <a:ext cx="318749" cy="318749"/>
          </a:xfrm>
          <a:prstGeom prst="rect">
            <a:avLst/>
          </a:prstGeom>
        </p:spPr>
      </p:pic>
      <p:sp>
        <p:nvSpPr>
          <p:cNvPr id="47" name="テキスト ボックス 46"/>
          <p:cNvSpPr txBox="1"/>
          <p:nvPr/>
        </p:nvSpPr>
        <p:spPr>
          <a:xfrm>
            <a:off x="455425" y="7378030"/>
            <a:ext cx="5602140" cy="301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7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都道府県によって実施状況が異なります。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400588" y="6225672"/>
            <a:ext cx="6268772" cy="769932"/>
          </a:xfrm>
          <a:prstGeom prst="rect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00589" y="6374110"/>
            <a:ext cx="85751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50" b="1" dirty="0">
                <a:latin typeface="+mn-ea"/>
                <a:ea typeface="+mn-ea"/>
              </a:rPr>
              <a:t>都道府県の</a:t>
            </a:r>
            <a:endParaRPr lang="en-US" altLang="ja-JP" sz="1050" b="1" dirty="0">
              <a:latin typeface="+mn-ea"/>
              <a:ea typeface="+mn-ea"/>
            </a:endParaRPr>
          </a:p>
          <a:p>
            <a:pPr algn="ctr"/>
            <a:endParaRPr lang="en-US" altLang="ja-JP" sz="400" b="1" dirty="0">
              <a:latin typeface="+mn-ea"/>
              <a:ea typeface="+mn-ea"/>
            </a:endParaRPr>
          </a:p>
          <a:p>
            <a:pPr algn="ctr"/>
            <a:r>
              <a:rPr lang="ja-JP" altLang="en-US" sz="1050" b="1" dirty="0">
                <a:latin typeface="+mn-ea"/>
                <a:ea typeface="+mn-ea"/>
              </a:rPr>
              <a:t>お問合せ先</a:t>
            </a: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692" y="6273527"/>
            <a:ext cx="660545" cy="660545"/>
          </a:xfrm>
          <a:prstGeom prst="rect">
            <a:avLst/>
          </a:prstGeom>
        </p:spPr>
      </p:pic>
      <p:cxnSp>
        <p:nvCxnSpPr>
          <p:cNvPr id="61" name="直線コネクタ 60"/>
          <p:cNvCxnSpPr/>
          <p:nvPr/>
        </p:nvCxnSpPr>
        <p:spPr>
          <a:xfrm>
            <a:off x="1264684" y="6225672"/>
            <a:ext cx="0" cy="769932"/>
          </a:xfrm>
          <a:prstGeom prst="line">
            <a:avLst/>
          </a:prstGeom>
          <a:ln w="127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2037722" y="6225672"/>
            <a:ext cx="0" cy="769932"/>
          </a:xfrm>
          <a:prstGeom prst="line">
            <a:avLst/>
          </a:prstGeom>
          <a:ln w="127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D450A273-7DBF-45B3-8DB3-70A678502592}"/>
              </a:ext>
            </a:extLst>
          </p:cNvPr>
          <p:cNvSpPr/>
          <p:nvPr/>
        </p:nvSpPr>
        <p:spPr>
          <a:xfrm>
            <a:off x="2060848" y="6480688"/>
            <a:ext cx="45075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+mn-ea"/>
                <a:ea typeface="+mn-ea"/>
                <a:hlinkClick r:id="rId6"/>
              </a:rPr>
              <a:t>https://www.mext.go.jp/a_menu/shotou/mushouka/detail/1353842.htm</a:t>
            </a:r>
            <a:endParaRPr lang="en-US" altLang="ja-JP" sz="1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053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6E8C89D0-F009-411E-A2F5-4714A57848B8}"/>
              </a:ext>
            </a:extLst>
          </p:cNvPr>
          <p:cNvSpPr/>
          <p:nvPr/>
        </p:nvSpPr>
        <p:spPr>
          <a:xfrm>
            <a:off x="-1567" y="7375001"/>
            <a:ext cx="6858001" cy="592135"/>
          </a:xfrm>
          <a:prstGeom prst="rect">
            <a:avLst/>
          </a:prstGeom>
          <a:solidFill>
            <a:schemeClr val="accent6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2722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③ 授業料軽減</a:t>
            </a:r>
            <a:endParaRPr lang="ja-JP" altLang="en-US" sz="1600" b="1" dirty="0">
              <a:solidFill>
                <a:srgbClr val="E7E6E6">
                  <a:lumMod val="25000"/>
                </a:srgb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276724" y="8001390"/>
            <a:ext cx="6527912" cy="480003"/>
            <a:chOff x="115073" y="1280238"/>
            <a:chExt cx="6666946" cy="490228"/>
          </a:xfrm>
        </p:grpSpPr>
        <p:pic>
          <p:nvPicPr>
            <p:cNvPr id="57" name="Picture 2" descr="C:\Users\koshi\Desktop\icon_109300_256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73" y="1390225"/>
              <a:ext cx="306698" cy="3066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テキスト ボックス 60"/>
            <p:cNvSpPr txBox="1"/>
            <p:nvPr/>
          </p:nvSpPr>
          <p:spPr>
            <a:xfrm>
              <a:off x="425081" y="1280238"/>
              <a:ext cx="6356938" cy="490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1477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569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お住いの都道府県が定める要件に該当する方が対象</a:t>
              </a:r>
              <a:endParaRPr lang="en-US" altLang="ja-JP" sz="1569" b="1" dirty="0">
                <a:solidFill>
                  <a:prstClr val="black">
                    <a:lumMod val="85000"/>
                    <a:lumOff val="15000"/>
                  </a:prst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defTabSz="41477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95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※</a:t>
              </a:r>
              <a:r>
                <a:rPr lang="ja-JP" altLang="en-US" sz="95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都道府県によって実施状況が異なります。</a:t>
              </a:r>
            </a:p>
          </p:txBody>
        </p:sp>
      </p:grpSp>
      <p:sp>
        <p:nvSpPr>
          <p:cNvPr id="69" name="テキスト ボックス 68"/>
          <p:cNvSpPr txBox="1"/>
          <p:nvPr/>
        </p:nvSpPr>
        <p:spPr>
          <a:xfrm>
            <a:off x="426335" y="8467404"/>
            <a:ext cx="6059919" cy="230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7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学校種：高等学校のほか、各都道府県が定める学校種が対象</a:t>
            </a:r>
            <a:endParaRPr lang="en-US" altLang="ja-JP" sz="907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933056" y="7717393"/>
            <a:ext cx="2916204" cy="2599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latin typeface="游ゴシック"/>
                <a:ea typeface="游ゴシック"/>
              </a:rPr>
              <a:t>都道府県独自の</a:t>
            </a:r>
            <a:r>
              <a:rPr lang="ja-JP" altLang="en-US" sz="1050" b="1" dirty="0">
                <a:latin typeface="游ゴシック"/>
                <a:ea typeface="游ゴシック"/>
              </a:rPr>
              <a:t>授業料支援</a:t>
            </a:r>
            <a:r>
              <a:rPr lang="ja-JP" altLang="en-US" sz="1050" dirty="0">
                <a:latin typeface="游ゴシック"/>
                <a:ea typeface="游ゴシック"/>
              </a:rPr>
              <a:t>のしくみです。</a:t>
            </a:r>
            <a:endParaRPr lang="en-US" altLang="ja-JP" sz="1050" dirty="0">
              <a:latin typeface="游ゴシック"/>
              <a:ea typeface="游ゴシック"/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>
            <a:off x="276724" y="5693512"/>
            <a:ext cx="6527372" cy="339609"/>
            <a:chOff x="115625" y="1663104"/>
            <a:chExt cx="6666394" cy="346843"/>
          </a:xfrm>
        </p:grpSpPr>
        <p:pic>
          <p:nvPicPr>
            <p:cNvPr id="74" name="Picture 2" descr="C:\Users\koshi\Desktop\icon_109300_256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25" y="1663104"/>
              <a:ext cx="306698" cy="3066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" name="テキスト ボックス 74"/>
            <p:cNvSpPr txBox="1"/>
            <p:nvPr/>
          </p:nvSpPr>
          <p:spPr>
            <a:xfrm>
              <a:off x="425081" y="1668896"/>
              <a:ext cx="6356938" cy="341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1477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57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年収約</a:t>
              </a:r>
              <a:r>
                <a:rPr lang="en-US" altLang="ja-JP" sz="157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270</a:t>
              </a:r>
              <a:r>
                <a:rPr lang="ja-JP" altLang="en-US" sz="157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万円未満相当</a:t>
              </a:r>
              <a:r>
                <a:rPr lang="ja-JP" altLang="en-US" sz="95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（住民税所得割非課税相当）</a:t>
              </a:r>
              <a:r>
                <a:rPr lang="ja-JP" altLang="en-US" sz="157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になった世帯が対象</a:t>
              </a:r>
            </a:p>
          </p:txBody>
        </p:sp>
      </p:grpSp>
      <p:grpSp>
        <p:nvGrpSpPr>
          <p:cNvPr id="81" name="グループ化 80"/>
          <p:cNvGrpSpPr/>
          <p:nvPr/>
        </p:nvGrpSpPr>
        <p:grpSpPr>
          <a:xfrm>
            <a:off x="255024" y="6268645"/>
            <a:ext cx="6332967" cy="340548"/>
            <a:chOff x="197036" y="3308824"/>
            <a:chExt cx="5530879" cy="347801"/>
          </a:xfrm>
        </p:grpSpPr>
        <p:sp>
          <p:nvSpPr>
            <p:cNvPr id="82" name="テキスト ボックス 81"/>
            <p:cNvSpPr txBox="1"/>
            <p:nvPr/>
          </p:nvSpPr>
          <p:spPr>
            <a:xfrm>
              <a:off x="489803" y="3315707"/>
              <a:ext cx="5238112" cy="340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1477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569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お問合せ・申込みは、</a:t>
              </a:r>
              <a:r>
                <a:rPr lang="ja-JP" altLang="en-US" sz="1569" b="1" u="sng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学校またはお住まいの都道府県へ</a:t>
              </a:r>
              <a:endParaRPr lang="en-US" altLang="ja-JP" sz="1569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pic>
          <p:nvPicPr>
            <p:cNvPr id="83" name="図 8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036" y="3308824"/>
              <a:ext cx="292767" cy="306600"/>
            </a:xfrm>
            <a:prstGeom prst="rect">
              <a:avLst/>
            </a:prstGeom>
          </p:spPr>
        </p:pic>
      </p:grpSp>
      <p:sp>
        <p:nvSpPr>
          <p:cNvPr id="2" name="正方形/長方形 1"/>
          <p:cNvSpPr/>
          <p:nvPr/>
        </p:nvSpPr>
        <p:spPr>
          <a:xfrm>
            <a:off x="4280089" y="2044920"/>
            <a:ext cx="2601994" cy="3157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52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それぞれ</a:t>
            </a:r>
            <a:r>
              <a:rPr lang="ja-JP" altLang="en-US" sz="1452" b="1" u="sng" dirty="0">
                <a:solidFill>
                  <a:srgbClr val="0099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申込みが必要</a:t>
            </a:r>
            <a:r>
              <a:rPr lang="ja-JP" altLang="en-US" sz="145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です。</a:t>
            </a:r>
            <a:endParaRPr lang="en-US" altLang="ja-JP" sz="1452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99A6E85-3E8E-43FB-BCCE-7E1CD4694611}"/>
              </a:ext>
            </a:extLst>
          </p:cNvPr>
          <p:cNvSpPr/>
          <p:nvPr/>
        </p:nvSpPr>
        <p:spPr>
          <a:xfrm>
            <a:off x="0" y="5081960"/>
            <a:ext cx="6858000" cy="5911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2722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②</a:t>
            </a:r>
            <a:r>
              <a:rPr lang="ja-JP" altLang="en-US" sz="1400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2722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高校生等奨学給付金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194216" y="5241032"/>
            <a:ext cx="2587969" cy="427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089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教科書費・教材費など、</a:t>
            </a:r>
            <a:endParaRPr lang="en-US" altLang="ja-JP" sz="1089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089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授業料以外の教育費支援</a:t>
            </a:r>
            <a:r>
              <a:rPr lang="ja-JP" altLang="en-US" sz="1089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のしくみです。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5984" y="128464"/>
            <a:ext cx="391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dirty="0">
                <a:solidFill>
                  <a:srgbClr val="00B05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「学びたい」をあきらめないで。</a:t>
            </a:r>
            <a:endParaRPr lang="ja-JP" altLang="en-US" sz="1800" b="1" dirty="0">
              <a:solidFill>
                <a:srgbClr val="00B050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48680" y="8697416"/>
            <a:ext cx="5997743" cy="333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569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お問合せ・申込みは、</a:t>
            </a:r>
            <a:r>
              <a:rPr lang="ja-JP" altLang="en-US" sz="1569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学校またはお住まいの都道府県へ</a:t>
            </a:r>
            <a:endParaRPr lang="en-US" altLang="ja-JP" sz="1569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23119" y="9040002"/>
            <a:ext cx="6408631" cy="809542"/>
          </a:xfrm>
          <a:prstGeom prst="rect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11193" y="1136576"/>
            <a:ext cx="6435614" cy="87435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prstClr val="black">
                    <a:lumMod val="85000"/>
                    <a:lumOff val="15000"/>
                  </a:prstClr>
                </a:solidFill>
                <a:latin typeface="游ゴシック" panose="020B0400000000000000" pitchFamily="50" charset="-128"/>
              </a:rPr>
              <a:t>離職、倒産等による減収などで家計が急変した世帯の方は、</a:t>
            </a:r>
            <a:r>
              <a:rPr lang="ja-JP" altLang="en-US" sz="1500" b="1" u="sng" dirty="0">
                <a:solidFill>
                  <a:srgbClr val="3399FF"/>
                </a:solidFill>
                <a:latin typeface="游ゴシック" panose="020B0400000000000000" pitchFamily="50" charset="-128"/>
              </a:rPr>
              <a:t>国や</a:t>
            </a:r>
            <a:r>
              <a:rPr lang="ja-JP" altLang="en-US" sz="1600" b="1" u="sng" dirty="0">
                <a:solidFill>
                  <a:srgbClr val="0099FF"/>
                </a:solidFill>
                <a:latin typeface="游ゴシック" panose="020B0400000000000000" pitchFamily="50" charset="-128"/>
              </a:rPr>
              <a:t>お住いの都道府県の支援</a:t>
            </a:r>
            <a:r>
              <a:rPr lang="ja-JP" altLang="en-US" sz="1500" b="1" dirty="0">
                <a:solidFill>
                  <a:prstClr val="black">
                    <a:lumMod val="85000"/>
                    <a:lumOff val="15000"/>
                  </a:prstClr>
                </a:solidFill>
                <a:latin typeface="游ゴシック" panose="020B0400000000000000" pitchFamily="50" charset="-128"/>
              </a:rPr>
              <a:t>が受けられます。</a:t>
            </a:r>
            <a:endParaRPr kumimoji="1" lang="ja-JP" altLang="en-US" sz="15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9271" y="416496"/>
            <a:ext cx="6703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4400" b="1" dirty="0">
                <a:solidFill>
                  <a:srgbClr val="00B050"/>
                </a:solidFill>
                <a:latin typeface="+mn-ea"/>
                <a:ea typeface="+mn-ea"/>
              </a:rPr>
              <a:t>家計急変</a:t>
            </a:r>
            <a:r>
              <a:rPr lang="ja-JP" altLang="en-US" sz="2800" b="1" dirty="0">
                <a:latin typeface="+mn-ea"/>
                <a:ea typeface="+mn-ea"/>
              </a:rPr>
              <a:t>した高校生への</a:t>
            </a:r>
            <a:r>
              <a:rPr lang="ja-JP" altLang="en-US" sz="4400" b="1" dirty="0">
                <a:solidFill>
                  <a:srgbClr val="00B050"/>
                </a:solidFill>
                <a:latin typeface="+mn-ea"/>
                <a:ea typeface="+mn-ea"/>
              </a:rPr>
              <a:t>支援</a:t>
            </a:r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44" y="8685242"/>
            <a:ext cx="335224" cy="300206"/>
          </a:xfrm>
          <a:prstGeom prst="rect">
            <a:avLst/>
          </a:prstGeom>
        </p:spPr>
      </p:pic>
      <p:sp>
        <p:nvSpPr>
          <p:cNvPr id="33" name="正方形/長方形 32"/>
          <p:cNvSpPr/>
          <p:nvPr/>
        </p:nvSpPr>
        <p:spPr>
          <a:xfrm>
            <a:off x="211193" y="9211020"/>
            <a:ext cx="85344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50" b="1" dirty="0">
                <a:latin typeface="+mn-ea"/>
                <a:ea typeface="+mn-ea"/>
              </a:rPr>
              <a:t>都道府県の</a:t>
            </a:r>
            <a:endParaRPr lang="en-US" altLang="ja-JP" sz="1050" b="1" dirty="0">
              <a:latin typeface="+mn-ea"/>
              <a:ea typeface="+mn-ea"/>
            </a:endParaRPr>
          </a:p>
          <a:p>
            <a:pPr algn="ctr"/>
            <a:endParaRPr lang="en-US" altLang="ja-JP" sz="400" b="1" dirty="0">
              <a:latin typeface="+mn-ea"/>
              <a:ea typeface="+mn-ea"/>
            </a:endParaRPr>
          </a:p>
          <a:p>
            <a:pPr algn="ctr"/>
            <a:r>
              <a:rPr lang="ja-JP" altLang="en-US" sz="1050" b="1" dirty="0">
                <a:latin typeface="+mn-ea"/>
                <a:ea typeface="+mn-ea"/>
              </a:rPr>
              <a:t>お問合せ先</a:t>
            </a:r>
          </a:p>
        </p:txBody>
      </p:sp>
      <p:cxnSp>
        <p:nvCxnSpPr>
          <p:cNvPr id="44" name="直線コネクタ 43"/>
          <p:cNvCxnSpPr/>
          <p:nvPr/>
        </p:nvCxnSpPr>
        <p:spPr>
          <a:xfrm>
            <a:off x="1087216" y="9057544"/>
            <a:ext cx="0" cy="792000"/>
          </a:xfrm>
          <a:prstGeom prst="line">
            <a:avLst/>
          </a:prstGeom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2084447" y="9080153"/>
            <a:ext cx="384961" cy="197934"/>
          </a:xfrm>
          <a:prstGeom prst="rect">
            <a:avLst/>
          </a:prstGeom>
          <a:noFill/>
          <a:ln>
            <a:noFill/>
          </a:ln>
        </p:spPr>
        <p:txBody>
          <a:bodyPr wrap="square" lIns="0" tIns="18000" rIns="0" bIns="18000" anchor="ctr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ja-JP" altLang="en-US" sz="1050" b="1" dirty="0">
                <a:latin typeface="+mn-ea"/>
                <a:ea typeface="+mn-ea"/>
              </a:rPr>
              <a:t>私立</a:t>
            </a:r>
            <a:r>
              <a:rPr lang="ja-JP" altLang="en-US" sz="1050" dirty="0">
                <a:solidFill>
                  <a:srgbClr val="0070C0"/>
                </a:solidFill>
                <a:latin typeface="+mn-ea"/>
                <a:ea typeface="+mn-ea"/>
              </a:rPr>
              <a:t>　</a:t>
            </a:r>
            <a:endParaRPr lang="ja-JP" altLang="ja-JP" sz="1050" dirty="0">
              <a:latin typeface="+mn-ea"/>
              <a:ea typeface="+mn-ea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290614" y="9080153"/>
            <a:ext cx="384961" cy="197934"/>
          </a:xfrm>
          <a:prstGeom prst="rect">
            <a:avLst/>
          </a:prstGeom>
          <a:noFill/>
          <a:ln>
            <a:noFill/>
          </a:ln>
        </p:spPr>
        <p:txBody>
          <a:bodyPr wrap="square" lIns="0" tIns="18000" rIns="0" bIns="18000" anchor="ctr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ja-JP" altLang="en-US" sz="1050" b="1" dirty="0">
                <a:latin typeface="+mn-ea"/>
                <a:ea typeface="+mn-ea"/>
              </a:rPr>
              <a:t>公立</a:t>
            </a:r>
            <a:r>
              <a:rPr lang="ja-JP" altLang="en-US" sz="1050" dirty="0">
                <a:solidFill>
                  <a:srgbClr val="0070C0"/>
                </a:solidFill>
                <a:latin typeface="+mn-ea"/>
                <a:ea typeface="+mn-ea"/>
              </a:rPr>
              <a:t>　</a:t>
            </a:r>
            <a:endParaRPr lang="ja-JP" altLang="ja-JP" sz="1050" dirty="0">
              <a:latin typeface="+mn-ea"/>
              <a:ea typeface="+mn-ea"/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>
            <a:off x="2700180" y="9057544"/>
            <a:ext cx="0" cy="792000"/>
          </a:xfrm>
          <a:prstGeom prst="line">
            <a:avLst/>
          </a:prstGeom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222650" y="6647667"/>
            <a:ext cx="6417266" cy="629338"/>
          </a:xfrm>
          <a:prstGeom prst="rect">
            <a:avLst/>
          </a:prstGeom>
          <a:noFill/>
          <a:ln w="38100">
            <a:solidFill>
              <a:schemeClr val="accent4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29696" y="6746236"/>
            <a:ext cx="85751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50" b="1" dirty="0">
                <a:latin typeface="+mn-ea"/>
                <a:ea typeface="+mn-ea"/>
              </a:rPr>
              <a:t>都道府県の</a:t>
            </a:r>
            <a:endParaRPr lang="en-US" altLang="ja-JP" sz="1050" b="1" dirty="0">
              <a:latin typeface="+mn-ea"/>
              <a:ea typeface="+mn-ea"/>
            </a:endParaRPr>
          </a:p>
          <a:p>
            <a:pPr algn="ctr"/>
            <a:endParaRPr lang="en-US" altLang="ja-JP" sz="400" b="1" dirty="0">
              <a:latin typeface="+mn-ea"/>
              <a:ea typeface="+mn-ea"/>
            </a:endParaRPr>
          </a:p>
          <a:p>
            <a:pPr algn="ctr"/>
            <a:r>
              <a:rPr lang="ja-JP" altLang="en-US" sz="1050" b="1" dirty="0">
                <a:latin typeface="+mn-ea"/>
                <a:ea typeface="+mn-ea"/>
              </a:rPr>
              <a:t>お問合せ先</a:t>
            </a:r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053" y="6688009"/>
            <a:ext cx="540000" cy="540000"/>
          </a:xfrm>
          <a:prstGeom prst="rect">
            <a:avLst/>
          </a:prstGeom>
        </p:spPr>
      </p:pic>
      <p:cxnSp>
        <p:nvCxnSpPr>
          <p:cNvPr id="63" name="直線コネクタ 62"/>
          <p:cNvCxnSpPr/>
          <p:nvPr/>
        </p:nvCxnSpPr>
        <p:spPr>
          <a:xfrm>
            <a:off x="1087215" y="6629005"/>
            <a:ext cx="0" cy="648000"/>
          </a:xfrm>
          <a:prstGeom prst="line">
            <a:avLst/>
          </a:prstGeom>
          <a:ln w="127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1844824" y="6647667"/>
            <a:ext cx="0" cy="648000"/>
          </a:xfrm>
          <a:prstGeom prst="line">
            <a:avLst/>
          </a:prstGeom>
          <a:ln w="127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889" y="9244332"/>
            <a:ext cx="534706" cy="540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231" y="9237536"/>
            <a:ext cx="545455" cy="540000"/>
          </a:xfrm>
          <a:prstGeom prst="rect">
            <a:avLst/>
          </a:prstGeom>
        </p:spPr>
      </p:pic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D3CEBBA-210E-41CE-899C-8B40DEB76F8D}"/>
              </a:ext>
            </a:extLst>
          </p:cNvPr>
          <p:cNvSpPr/>
          <p:nvPr/>
        </p:nvSpPr>
        <p:spPr>
          <a:xfrm>
            <a:off x="2700180" y="9040002"/>
            <a:ext cx="387957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+mn-ea"/>
                <a:ea typeface="+mn-ea"/>
              </a:rPr>
              <a:t>公立 </a:t>
            </a:r>
            <a:r>
              <a:rPr lang="en-US" altLang="ja-JP" sz="900" dirty="0">
                <a:latin typeface="+mn-ea"/>
                <a:ea typeface="+mn-ea"/>
                <a:hlinkClick r:id="rId7"/>
              </a:rPr>
              <a:t>https://www.mext.go.jp/a_menu/shotou/mushouka/mext_01240.html</a:t>
            </a:r>
            <a:endParaRPr lang="en-US" altLang="ja-JP" sz="900" dirty="0">
              <a:latin typeface="+mn-ea"/>
              <a:ea typeface="+mn-ea"/>
            </a:endParaRPr>
          </a:p>
          <a:p>
            <a:endParaRPr lang="en-US" altLang="ja-JP" sz="900" dirty="0">
              <a:latin typeface="+mn-ea"/>
              <a:ea typeface="+mn-ea"/>
            </a:endParaRPr>
          </a:p>
          <a:p>
            <a:r>
              <a:rPr lang="ja-JP" altLang="en-US" sz="900" b="1" dirty="0">
                <a:latin typeface="+mn-ea"/>
                <a:ea typeface="+mn-ea"/>
              </a:rPr>
              <a:t>私立 </a:t>
            </a:r>
            <a:r>
              <a:rPr lang="en-US" altLang="ja-JP" sz="900" dirty="0">
                <a:latin typeface="+mn-ea"/>
                <a:ea typeface="+mn-ea"/>
                <a:hlinkClick r:id="rId8"/>
              </a:rPr>
              <a:t>https://www.mext.go.jp/a_menu/shotou/mushouka/mext_01241.html</a:t>
            </a:r>
            <a:endParaRPr lang="en-US" altLang="ja-JP" sz="900" dirty="0">
              <a:latin typeface="+mn-ea"/>
              <a:ea typeface="+mn-ea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AE7A2594-B9B4-444E-B320-7C50A34EDC7E}"/>
              </a:ext>
            </a:extLst>
          </p:cNvPr>
          <p:cNvSpPr/>
          <p:nvPr/>
        </p:nvSpPr>
        <p:spPr>
          <a:xfrm>
            <a:off x="1868890" y="6848556"/>
            <a:ext cx="45075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+mn-ea"/>
                <a:ea typeface="+mn-ea"/>
                <a:hlinkClick r:id="rId9"/>
              </a:rPr>
              <a:t>https://www.mext.go.jp/a_menu/shotou/mushouka/detail/1353842.htm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F1D3355-3379-40CE-3A16-134BCA60CA61}"/>
              </a:ext>
            </a:extLst>
          </p:cNvPr>
          <p:cNvSpPr/>
          <p:nvPr/>
        </p:nvSpPr>
        <p:spPr>
          <a:xfrm>
            <a:off x="-6028" y="2432720"/>
            <a:ext cx="6858001" cy="592135"/>
          </a:xfrm>
          <a:prstGeom prst="rect">
            <a:avLst/>
          </a:prstGeom>
          <a:solidFill>
            <a:srgbClr val="FF8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2722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①</a:t>
            </a:r>
            <a:r>
              <a:rPr lang="ja-JP" altLang="en-US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endParaRPr lang="ja-JP" altLang="en-US" sz="1600" b="1" dirty="0">
              <a:solidFill>
                <a:srgbClr val="E7E6E6">
                  <a:lumMod val="25000"/>
                </a:srgb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E27C8AB-9905-A371-CF79-9AE7F2DD9A23}"/>
              </a:ext>
            </a:extLst>
          </p:cNvPr>
          <p:cNvGrpSpPr/>
          <p:nvPr/>
        </p:nvGrpSpPr>
        <p:grpSpPr>
          <a:xfrm>
            <a:off x="279435" y="3105660"/>
            <a:ext cx="6525078" cy="575414"/>
            <a:chOff x="115073" y="954706"/>
            <a:chExt cx="6664052" cy="587671"/>
          </a:xfrm>
        </p:grpSpPr>
        <p:pic>
          <p:nvPicPr>
            <p:cNvPr id="10" name="Picture 2" descr="C:\Users\koshi\Desktop\icon_109300_256.png">
              <a:extLst>
                <a:ext uri="{FF2B5EF4-FFF2-40B4-BE49-F238E27FC236}">
                  <a16:creationId xmlns:a16="http://schemas.microsoft.com/office/drawing/2014/main" id="{72C87276-D8C8-4655-86D4-6B5D984CF4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73" y="1090986"/>
              <a:ext cx="306698" cy="3066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F1553570-C4B3-808E-E6AA-D323BDA3640B}"/>
                </a:ext>
              </a:extLst>
            </p:cNvPr>
            <p:cNvSpPr txBox="1"/>
            <p:nvPr/>
          </p:nvSpPr>
          <p:spPr>
            <a:xfrm>
              <a:off x="422187" y="954706"/>
              <a:ext cx="6356938" cy="587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1477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569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家計急変</a:t>
              </a:r>
              <a:r>
                <a:rPr lang="ja-JP" altLang="en-US" sz="1569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事由</a:t>
              </a:r>
              <a:r>
                <a:rPr lang="ja-JP" altLang="en-US" sz="95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（負傷・疾病で就労困難、自己の責めに帰することのできない理由での離職等</a:t>
              </a:r>
              <a:r>
                <a:rPr lang="ja-JP" altLang="en-US" sz="95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）</a:t>
              </a:r>
              <a:r>
                <a:rPr lang="ja-JP" altLang="en-US" sz="157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が</a:t>
              </a:r>
              <a:endParaRPr lang="en-US" altLang="ja-JP" sz="1570" b="1" dirty="0">
                <a:solidFill>
                  <a:prstClr val="black">
                    <a:lumMod val="85000"/>
                    <a:lumOff val="15000"/>
                  </a:prst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defTabSz="41477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57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発生し、世帯年収が約</a:t>
              </a:r>
              <a:r>
                <a:rPr lang="en-US" altLang="ja-JP" sz="157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590</a:t>
              </a:r>
              <a:r>
                <a:rPr lang="ja-JP" altLang="en-US" sz="157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万円未満相当まで減少した世帯が対象</a:t>
              </a:r>
              <a:endParaRPr lang="en-US" altLang="ja-JP" sz="1570" b="1" dirty="0">
                <a:solidFill>
                  <a:prstClr val="black">
                    <a:lumMod val="85000"/>
                    <a:lumOff val="15000"/>
                  </a:prst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755EE9-6A5D-CACC-498D-6D00D70E9F46}"/>
              </a:ext>
            </a:extLst>
          </p:cNvPr>
          <p:cNvSpPr txBox="1"/>
          <p:nvPr/>
        </p:nvSpPr>
        <p:spPr>
          <a:xfrm>
            <a:off x="606862" y="3815899"/>
            <a:ext cx="5997743" cy="495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569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お問合せ・申込みは、</a:t>
            </a:r>
            <a:r>
              <a:rPr lang="ja-JP" altLang="en-US" sz="1569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学校へ</a:t>
            </a:r>
            <a:endParaRPr lang="en-US" altLang="ja-JP" sz="1569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家計急変支援リーフレットもご参照ください。</a:t>
            </a:r>
            <a:endParaRPr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DE016993-7A07-733F-339B-B7A74F135E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24" y="3853924"/>
            <a:ext cx="335224" cy="300206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EF0CB1F-E27D-A65E-3EC3-877D7BB0E8C8}"/>
              </a:ext>
            </a:extLst>
          </p:cNvPr>
          <p:cNvSpPr/>
          <p:nvPr/>
        </p:nvSpPr>
        <p:spPr>
          <a:xfrm>
            <a:off x="429586" y="2434327"/>
            <a:ext cx="2736303" cy="592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高等学校等就学支援金</a:t>
            </a:r>
            <a:endParaRPr lang="en-US" altLang="ja-JP" sz="1200" b="1" dirty="0">
              <a:solidFill>
                <a:srgbClr val="E7E6E6">
                  <a:lumMod val="25000"/>
                </a:srgb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2400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家計急変支援制度</a:t>
            </a:r>
            <a:endParaRPr lang="ja-JP" altLang="en-US" sz="3200" b="1" dirty="0">
              <a:solidFill>
                <a:srgbClr val="E7E6E6">
                  <a:lumMod val="25000"/>
                </a:srgb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FECCC27-6E4D-5293-104F-BA59D338E4C1}"/>
              </a:ext>
            </a:extLst>
          </p:cNvPr>
          <p:cNvSpPr txBox="1"/>
          <p:nvPr/>
        </p:nvSpPr>
        <p:spPr>
          <a:xfrm>
            <a:off x="4196376" y="2607765"/>
            <a:ext cx="2464719" cy="427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089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国の</a:t>
            </a:r>
            <a:r>
              <a:rPr lang="ja-JP" altLang="en-US" sz="1089" b="1" dirty="0">
                <a:solidFill>
                  <a:srgbClr val="E7E6E6">
                    <a:lumMod val="25000"/>
                  </a:srgb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授業料支援</a:t>
            </a:r>
            <a:r>
              <a:rPr lang="ja-JP" altLang="en-US" sz="1089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のしくみです。</a:t>
            </a:r>
            <a:endParaRPr lang="en-US" altLang="ja-JP" sz="1089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089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89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令和５年４月から実施</a:t>
            </a:r>
            <a:endParaRPr lang="en-US" altLang="ja-JP" sz="1089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B0EB163-2831-29CC-379B-5F093741305E}"/>
              </a:ext>
            </a:extLst>
          </p:cNvPr>
          <p:cNvSpPr txBox="1"/>
          <p:nvPr/>
        </p:nvSpPr>
        <p:spPr>
          <a:xfrm>
            <a:off x="329690" y="3632690"/>
            <a:ext cx="6276215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7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学校種：高等学校、特別支援学校（高等部）、高等専門学校（</a:t>
            </a:r>
            <a:r>
              <a:rPr lang="en-US" altLang="ja-JP" sz="907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907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lang="en-US" altLang="ja-JP" sz="907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907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年生）、専修学校（高等課程）など</a:t>
            </a:r>
            <a:endParaRPr lang="en-US" altLang="ja-JP" sz="907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C851FAA-0E44-F421-E637-930EC3630639}"/>
              </a:ext>
            </a:extLst>
          </p:cNvPr>
          <p:cNvSpPr txBox="1"/>
          <p:nvPr/>
        </p:nvSpPr>
        <p:spPr>
          <a:xfrm>
            <a:off x="329690" y="6017221"/>
            <a:ext cx="6659692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7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学校種：高等学校等就学支援金の対象校と高校の専攻科（特別支援学校は「特別支援教育就学奨励費」の支援があります）</a:t>
            </a:r>
            <a:endParaRPr lang="en-US" altLang="ja-JP" sz="907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8C6BA5F-6195-BEA7-C078-E2E18FFB04AE}"/>
              </a:ext>
            </a:extLst>
          </p:cNvPr>
          <p:cNvSpPr/>
          <p:nvPr/>
        </p:nvSpPr>
        <p:spPr>
          <a:xfrm>
            <a:off x="146421" y="4320904"/>
            <a:ext cx="6417266" cy="629338"/>
          </a:xfrm>
          <a:prstGeom prst="rect">
            <a:avLst/>
          </a:prstGeom>
          <a:noFill/>
          <a:ln w="38100">
            <a:solidFill>
              <a:srgbClr val="FFDD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3058C48-E361-06E0-B149-7D96194083FD}"/>
              </a:ext>
            </a:extLst>
          </p:cNvPr>
          <p:cNvSpPr/>
          <p:nvPr/>
        </p:nvSpPr>
        <p:spPr>
          <a:xfrm>
            <a:off x="132689" y="4420304"/>
            <a:ext cx="8575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800" b="1" dirty="0">
                <a:latin typeface="+mn-ea"/>
                <a:ea typeface="+mn-ea"/>
              </a:rPr>
              <a:t>文科省</a:t>
            </a:r>
            <a:endParaRPr lang="en-US" altLang="ja-JP" sz="800" b="1" dirty="0">
              <a:latin typeface="+mn-ea"/>
              <a:ea typeface="+mn-ea"/>
            </a:endParaRPr>
          </a:p>
          <a:p>
            <a:pPr algn="ctr"/>
            <a:r>
              <a:rPr lang="ja-JP" altLang="en-US" sz="800" b="1" dirty="0">
                <a:latin typeface="+mn-ea"/>
                <a:ea typeface="+mn-ea"/>
              </a:rPr>
              <a:t>家計急変支援</a:t>
            </a:r>
            <a:endParaRPr lang="en-US" altLang="ja-JP" sz="800" b="1" dirty="0">
              <a:latin typeface="+mn-ea"/>
              <a:ea typeface="+mn-ea"/>
            </a:endParaRPr>
          </a:p>
          <a:p>
            <a:pPr algn="ctr"/>
            <a:r>
              <a:rPr lang="ja-JP" altLang="en-US" sz="800" b="1" dirty="0">
                <a:latin typeface="+mn-ea"/>
                <a:ea typeface="+mn-ea"/>
              </a:rPr>
              <a:t>制度サイト</a:t>
            </a:r>
            <a:endParaRPr lang="en-US" altLang="ja-JP" sz="800" b="1" dirty="0">
              <a:latin typeface="+mn-ea"/>
              <a:ea typeface="+mn-ea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938D3BE-1364-BDEF-A013-45AA13D6F0A9}"/>
              </a:ext>
            </a:extLst>
          </p:cNvPr>
          <p:cNvSpPr txBox="1"/>
          <p:nvPr/>
        </p:nvSpPr>
        <p:spPr>
          <a:xfrm>
            <a:off x="1899395" y="4528027"/>
            <a:ext cx="47080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+mn-ea"/>
                <a:ea typeface="+mn-ea"/>
                <a:hlinkClick r:id="rId10"/>
              </a:rPr>
              <a:t>https://www.mext.go.jp/a_menu/shotou/mushouka/01754.html</a:t>
            </a:r>
            <a:endParaRPr lang="en-US" altLang="ja-JP" sz="1000" dirty="0">
              <a:latin typeface="+mn-ea"/>
              <a:ea typeface="+mn-ea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3F3227D6-58C6-97F1-202B-F4D3512D605F}"/>
              </a:ext>
            </a:extLst>
          </p:cNvPr>
          <p:cNvCxnSpPr/>
          <p:nvPr/>
        </p:nvCxnSpPr>
        <p:spPr>
          <a:xfrm>
            <a:off x="948013" y="4320904"/>
            <a:ext cx="0" cy="648000"/>
          </a:xfrm>
          <a:prstGeom prst="line">
            <a:avLst/>
          </a:prstGeom>
          <a:ln w="12700">
            <a:solidFill>
              <a:srgbClr val="FFDD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FF3C61BF-A7BF-3CB0-2599-51131013C818}"/>
              </a:ext>
            </a:extLst>
          </p:cNvPr>
          <p:cNvCxnSpPr/>
          <p:nvPr/>
        </p:nvCxnSpPr>
        <p:spPr>
          <a:xfrm>
            <a:off x="1844824" y="4336466"/>
            <a:ext cx="0" cy="648000"/>
          </a:xfrm>
          <a:prstGeom prst="line">
            <a:avLst/>
          </a:prstGeom>
          <a:ln w="12700">
            <a:solidFill>
              <a:srgbClr val="FFDD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図 20" descr="QR コード&#10;&#10;自動的に生成された説明">
            <a:extLst>
              <a:ext uri="{FF2B5EF4-FFF2-40B4-BE49-F238E27FC236}">
                <a16:creationId xmlns:a16="http://schemas.microsoft.com/office/drawing/2014/main" id="{AC4ED495-53FF-6E6F-5ED5-FE2FF236E42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19" y="4358421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808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14566</TotalTime>
  <Words>760</Words>
  <Application>Microsoft Office PowerPoint</Application>
  <PresentationFormat>A4 210 x 297 mm</PresentationFormat>
  <Paragraphs>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文部科学省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公立高等学校の授業料不徴収及び 高等学校等就学支援金の支給について</dc:title>
  <dc:creator>s-fujita</dc:creator>
  <cp:lastModifiedBy>森島美穂</cp:lastModifiedBy>
  <cp:revision>607</cp:revision>
  <cp:lastPrinted>2023-03-15T14:55:22Z</cp:lastPrinted>
  <dcterms:created xsi:type="dcterms:W3CDTF">2010-01-12T02:02:19Z</dcterms:created>
  <dcterms:modified xsi:type="dcterms:W3CDTF">2023-03-30T02:00:50Z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2022-03-15T02:19:16Z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9355c1a8-ad75-410a-ba90-e45d95f60659</vt:lpwstr>
  </property>
  <property fmtid="{D5CDD505-2E9C-101B-9397-08002B2CF9AE}" pid="8" name="MSIP_Label_d899a617-f30e-4fb8-b81c-fb6d0b94ac5b_ContentBits">
    <vt:lpwstr>0</vt:lpwstr>
  </property>
</Properties>
</file>