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4140200" cy="3060700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246" d="100"/>
          <a:sy n="246" d="100"/>
        </p:scale>
        <p:origin x="181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4946027059286"/>
          <c:y val="0.17360807973014475"/>
          <c:w val="0.58315925407035818"/>
          <c:h val="0.693644394913684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体重変化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D7-4B48-9B43-04D25F2DE1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D7-4B48-9B43-04D25F2DE1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D7-4B48-9B43-04D25F2DE1CA}"/>
              </c:ext>
            </c:extLst>
          </c:dPt>
          <c:dLbls>
            <c:dLbl>
              <c:idx val="0"/>
              <c:layout>
                <c:manualLayout>
                  <c:x val="-5.5329168821734463E-2"/>
                  <c:y val="-0.169460901697645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D7-4B48-9B43-04D25F2DE1CA}"/>
                </c:ext>
              </c:extLst>
            </c:dLbl>
            <c:dLbl>
              <c:idx val="1"/>
              <c:layout>
                <c:manualLayout>
                  <c:x val="1.0273187274136342E-2"/>
                  <c:y val="0.282922456431485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D7-4B48-9B43-04D25F2DE1CA}"/>
                </c:ext>
              </c:extLst>
            </c:dLbl>
            <c:dLbl>
              <c:idx val="2"/>
              <c:layout>
                <c:manualLayout>
                  <c:x val="6.6648923972555632E-2"/>
                  <c:y val="0.182204564583637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D7-4B48-9B43-04D25F2D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減少</c:v>
                </c:pt>
                <c:pt idx="1">
                  <c:v>変化なし</c:v>
                </c:pt>
                <c:pt idx="2">
                  <c:v>増加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311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7-4B48-9B43-04D25F2DE1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15" y="500906"/>
            <a:ext cx="3519170" cy="1065577"/>
          </a:xfrm>
        </p:spPr>
        <p:txBody>
          <a:bodyPr anchor="b"/>
          <a:lstStyle>
            <a:lvl1pPr algn="ctr">
              <a:defRPr sz="26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25" y="1607576"/>
            <a:ext cx="3105150" cy="738960"/>
          </a:xfrm>
        </p:spPr>
        <p:txBody>
          <a:bodyPr/>
          <a:lstStyle>
            <a:lvl1pPr marL="0" indent="0" algn="ctr">
              <a:buNone/>
              <a:defRPr sz="1071"/>
            </a:lvl1pPr>
            <a:lvl2pPr marL="204048" indent="0" algn="ctr">
              <a:buNone/>
              <a:defRPr sz="893"/>
            </a:lvl2pPr>
            <a:lvl3pPr marL="408097" indent="0" algn="ctr">
              <a:buNone/>
              <a:defRPr sz="803"/>
            </a:lvl3pPr>
            <a:lvl4pPr marL="612145" indent="0" algn="ctr">
              <a:buNone/>
              <a:defRPr sz="714"/>
            </a:lvl4pPr>
            <a:lvl5pPr marL="816193" indent="0" algn="ctr">
              <a:buNone/>
              <a:defRPr sz="714"/>
            </a:lvl5pPr>
            <a:lvl6pPr marL="1020242" indent="0" algn="ctr">
              <a:buNone/>
              <a:defRPr sz="714"/>
            </a:lvl6pPr>
            <a:lvl7pPr marL="1224290" indent="0" algn="ctr">
              <a:buNone/>
              <a:defRPr sz="714"/>
            </a:lvl7pPr>
            <a:lvl8pPr marL="1428339" indent="0" algn="ctr">
              <a:buNone/>
              <a:defRPr sz="714"/>
            </a:lvl8pPr>
            <a:lvl9pPr marL="1632387" indent="0" algn="ctr">
              <a:buNone/>
              <a:defRPr sz="7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1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9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62831" y="162954"/>
            <a:ext cx="892731" cy="259380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39" y="162954"/>
            <a:ext cx="2626439" cy="259380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6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20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2" y="763050"/>
            <a:ext cx="3570923" cy="1273166"/>
          </a:xfrm>
        </p:spPr>
        <p:txBody>
          <a:bodyPr anchor="b"/>
          <a:lstStyle>
            <a:lvl1pPr>
              <a:defRPr sz="26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482" y="2048261"/>
            <a:ext cx="3570923" cy="669528"/>
          </a:xfrm>
        </p:spPr>
        <p:txBody>
          <a:bodyPr/>
          <a:lstStyle>
            <a:lvl1pPr marL="0" indent="0">
              <a:buNone/>
              <a:defRPr sz="1071">
                <a:solidFill>
                  <a:schemeClr val="tx1"/>
                </a:solidFill>
              </a:defRPr>
            </a:lvl1pPr>
            <a:lvl2pPr marL="204048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2pPr>
            <a:lvl3pPr marL="408097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3pPr>
            <a:lvl4pPr marL="612145" indent="0">
              <a:buNone/>
              <a:defRPr sz="714">
                <a:solidFill>
                  <a:schemeClr val="tx1">
                    <a:tint val="75000"/>
                  </a:schemeClr>
                </a:solidFill>
              </a:defRPr>
            </a:lvl4pPr>
            <a:lvl5pPr marL="816193" indent="0">
              <a:buNone/>
              <a:defRPr sz="714">
                <a:solidFill>
                  <a:schemeClr val="tx1">
                    <a:tint val="75000"/>
                  </a:schemeClr>
                </a:solidFill>
              </a:defRPr>
            </a:lvl5pPr>
            <a:lvl6pPr marL="1020242" indent="0">
              <a:buNone/>
              <a:defRPr sz="714">
                <a:solidFill>
                  <a:schemeClr val="tx1">
                    <a:tint val="75000"/>
                  </a:schemeClr>
                </a:solidFill>
              </a:defRPr>
            </a:lvl6pPr>
            <a:lvl7pPr marL="1224290" indent="0">
              <a:buNone/>
              <a:defRPr sz="714">
                <a:solidFill>
                  <a:schemeClr val="tx1">
                    <a:tint val="75000"/>
                  </a:schemeClr>
                </a:solidFill>
              </a:defRPr>
            </a:lvl7pPr>
            <a:lvl8pPr marL="1428339" indent="0">
              <a:buNone/>
              <a:defRPr sz="714">
                <a:solidFill>
                  <a:schemeClr val="tx1">
                    <a:tint val="75000"/>
                  </a:schemeClr>
                </a:solidFill>
              </a:defRPr>
            </a:lvl8pPr>
            <a:lvl9pPr marL="1632387" indent="0">
              <a:buNone/>
              <a:defRPr sz="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96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39" y="814770"/>
            <a:ext cx="1759585" cy="19419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976" y="814770"/>
            <a:ext cx="1759585" cy="19419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52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162955"/>
            <a:ext cx="3570923" cy="5915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79" y="750297"/>
            <a:ext cx="1751498" cy="367709"/>
          </a:xfrm>
        </p:spPr>
        <p:txBody>
          <a:bodyPr anchor="b"/>
          <a:lstStyle>
            <a:lvl1pPr marL="0" indent="0">
              <a:buNone/>
              <a:defRPr sz="1071" b="1"/>
            </a:lvl1pPr>
            <a:lvl2pPr marL="204048" indent="0">
              <a:buNone/>
              <a:defRPr sz="893" b="1"/>
            </a:lvl2pPr>
            <a:lvl3pPr marL="408097" indent="0">
              <a:buNone/>
              <a:defRPr sz="803" b="1"/>
            </a:lvl3pPr>
            <a:lvl4pPr marL="612145" indent="0">
              <a:buNone/>
              <a:defRPr sz="714" b="1"/>
            </a:lvl4pPr>
            <a:lvl5pPr marL="816193" indent="0">
              <a:buNone/>
              <a:defRPr sz="714" b="1"/>
            </a:lvl5pPr>
            <a:lvl6pPr marL="1020242" indent="0">
              <a:buNone/>
              <a:defRPr sz="714" b="1"/>
            </a:lvl6pPr>
            <a:lvl7pPr marL="1224290" indent="0">
              <a:buNone/>
              <a:defRPr sz="714" b="1"/>
            </a:lvl7pPr>
            <a:lvl8pPr marL="1428339" indent="0">
              <a:buNone/>
              <a:defRPr sz="714" b="1"/>
            </a:lvl8pPr>
            <a:lvl9pPr marL="1632387" indent="0">
              <a:buNone/>
              <a:defRPr sz="7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179" y="1118006"/>
            <a:ext cx="1751498" cy="1644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5977" y="750297"/>
            <a:ext cx="1760124" cy="367709"/>
          </a:xfrm>
        </p:spPr>
        <p:txBody>
          <a:bodyPr anchor="b"/>
          <a:lstStyle>
            <a:lvl1pPr marL="0" indent="0">
              <a:buNone/>
              <a:defRPr sz="1071" b="1"/>
            </a:lvl1pPr>
            <a:lvl2pPr marL="204048" indent="0">
              <a:buNone/>
              <a:defRPr sz="893" b="1"/>
            </a:lvl2pPr>
            <a:lvl3pPr marL="408097" indent="0">
              <a:buNone/>
              <a:defRPr sz="803" b="1"/>
            </a:lvl3pPr>
            <a:lvl4pPr marL="612145" indent="0">
              <a:buNone/>
              <a:defRPr sz="714" b="1"/>
            </a:lvl4pPr>
            <a:lvl5pPr marL="816193" indent="0">
              <a:buNone/>
              <a:defRPr sz="714" b="1"/>
            </a:lvl5pPr>
            <a:lvl6pPr marL="1020242" indent="0">
              <a:buNone/>
              <a:defRPr sz="714" b="1"/>
            </a:lvl6pPr>
            <a:lvl7pPr marL="1224290" indent="0">
              <a:buNone/>
              <a:defRPr sz="714" b="1"/>
            </a:lvl7pPr>
            <a:lvl8pPr marL="1428339" indent="0">
              <a:buNone/>
              <a:defRPr sz="714" b="1"/>
            </a:lvl8pPr>
            <a:lvl9pPr marL="1632387" indent="0">
              <a:buNone/>
              <a:defRPr sz="7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5977" y="1118006"/>
            <a:ext cx="1760124" cy="1644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8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56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63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204047"/>
            <a:ext cx="1335322" cy="714163"/>
          </a:xfrm>
        </p:spPr>
        <p:txBody>
          <a:bodyPr anchor="b"/>
          <a:lstStyle>
            <a:lvl1pPr>
              <a:defRPr sz="14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124" y="440685"/>
            <a:ext cx="2095976" cy="2175081"/>
          </a:xfrm>
        </p:spPr>
        <p:txBody>
          <a:bodyPr/>
          <a:lstStyle>
            <a:lvl1pPr>
              <a:defRPr sz="1428"/>
            </a:lvl1pPr>
            <a:lvl2pPr>
              <a:defRPr sz="1250"/>
            </a:lvl2pPr>
            <a:lvl3pPr>
              <a:defRPr sz="1071"/>
            </a:lvl3pPr>
            <a:lvl4pPr>
              <a:defRPr sz="893"/>
            </a:lvl4pPr>
            <a:lvl5pPr>
              <a:defRPr sz="893"/>
            </a:lvl5pPr>
            <a:lvl6pPr>
              <a:defRPr sz="893"/>
            </a:lvl6pPr>
            <a:lvl7pPr>
              <a:defRPr sz="893"/>
            </a:lvl7pPr>
            <a:lvl8pPr>
              <a:defRPr sz="893"/>
            </a:lvl8pPr>
            <a:lvl9pPr>
              <a:defRPr sz="8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78" y="918210"/>
            <a:ext cx="1335322" cy="1701098"/>
          </a:xfrm>
        </p:spPr>
        <p:txBody>
          <a:bodyPr/>
          <a:lstStyle>
            <a:lvl1pPr marL="0" indent="0">
              <a:buNone/>
              <a:defRPr sz="714"/>
            </a:lvl1pPr>
            <a:lvl2pPr marL="204048" indent="0">
              <a:buNone/>
              <a:defRPr sz="625"/>
            </a:lvl2pPr>
            <a:lvl3pPr marL="408097" indent="0">
              <a:buNone/>
              <a:defRPr sz="536"/>
            </a:lvl3pPr>
            <a:lvl4pPr marL="612145" indent="0">
              <a:buNone/>
              <a:defRPr sz="446"/>
            </a:lvl4pPr>
            <a:lvl5pPr marL="816193" indent="0">
              <a:buNone/>
              <a:defRPr sz="446"/>
            </a:lvl5pPr>
            <a:lvl6pPr marL="1020242" indent="0">
              <a:buNone/>
              <a:defRPr sz="446"/>
            </a:lvl6pPr>
            <a:lvl7pPr marL="1224290" indent="0">
              <a:buNone/>
              <a:defRPr sz="446"/>
            </a:lvl7pPr>
            <a:lvl8pPr marL="1428339" indent="0">
              <a:buNone/>
              <a:defRPr sz="446"/>
            </a:lvl8pPr>
            <a:lvl9pPr marL="1632387" indent="0">
              <a:buNone/>
              <a:defRPr sz="4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204047"/>
            <a:ext cx="1335322" cy="714163"/>
          </a:xfrm>
        </p:spPr>
        <p:txBody>
          <a:bodyPr anchor="b"/>
          <a:lstStyle>
            <a:lvl1pPr>
              <a:defRPr sz="14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0124" y="440685"/>
            <a:ext cx="2095976" cy="2175081"/>
          </a:xfrm>
        </p:spPr>
        <p:txBody>
          <a:bodyPr anchor="t"/>
          <a:lstStyle>
            <a:lvl1pPr marL="0" indent="0">
              <a:buNone/>
              <a:defRPr sz="1428"/>
            </a:lvl1pPr>
            <a:lvl2pPr marL="204048" indent="0">
              <a:buNone/>
              <a:defRPr sz="1250"/>
            </a:lvl2pPr>
            <a:lvl3pPr marL="408097" indent="0">
              <a:buNone/>
              <a:defRPr sz="1071"/>
            </a:lvl3pPr>
            <a:lvl4pPr marL="612145" indent="0">
              <a:buNone/>
              <a:defRPr sz="893"/>
            </a:lvl4pPr>
            <a:lvl5pPr marL="816193" indent="0">
              <a:buNone/>
              <a:defRPr sz="893"/>
            </a:lvl5pPr>
            <a:lvl6pPr marL="1020242" indent="0">
              <a:buNone/>
              <a:defRPr sz="893"/>
            </a:lvl6pPr>
            <a:lvl7pPr marL="1224290" indent="0">
              <a:buNone/>
              <a:defRPr sz="893"/>
            </a:lvl7pPr>
            <a:lvl8pPr marL="1428339" indent="0">
              <a:buNone/>
              <a:defRPr sz="893"/>
            </a:lvl8pPr>
            <a:lvl9pPr marL="1632387" indent="0">
              <a:buNone/>
              <a:defRPr sz="89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78" y="918210"/>
            <a:ext cx="1335322" cy="1701098"/>
          </a:xfrm>
        </p:spPr>
        <p:txBody>
          <a:bodyPr/>
          <a:lstStyle>
            <a:lvl1pPr marL="0" indent="0">
              <a:buNone/>
              <a:defRPr sz="714"/>
            </a:lvl1pPr>
            <a:lvl2pPr marL="204048" indent="0">
              <a:buNone/>
              <a:defRPr sz="625"/>
            </a:lvl2pPr>
            <a:lvl3pPr marL="408097" indent="0">
              <a:buNone/>
              <a:defRPr sz="536"/>
            </a:lvl3pPr>
            <a:lvl4pPr marL="612145" indent="0">
              <a:buNone/>
              <a:defRPr sz="446"/>
            </a:lvl4pPr>
            <a:lvl5pPr marL="816193" indent="0">
              <a:buNone/>
              <a:defRPr sz="446"/>
            </a:lvl5pPr>
            <a:lvl6pPr marL="1020242" indent="0">
              <a:buNone/>
              <a:defRPr sz="446"/>
            </a:lvl6pPr>
            <a:lvl7pPr marL="1224290" indent="0">
              <a:buNone/>
              <a:defRPr sz="446"/>
            </a:lvl7pPr>
            <a:lvl8pPr marL="1428339" indent="0">
              <a:buNone/>
              <a:defRPr sz="446"/>
            </a:lvl8pPr>
            <a:lvl9pPr marL="1632387" indent="0">
              <a:buNone/>
              <a:defRPr sz="4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1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639" y="162955"/>
            <a:ext cx="3570923" cy="59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639" y="814770"/>
            <a:ext cx="3570923" cy="194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4639" y="2836816"/>
            <a:ext cx="931545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2EC2-A582-4D7D-8710-8DC635D97CD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441" y="2836816"/>
            <a:ext cx="1397318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4016" y="2836816"/>
            <a:ext cx="931545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85EE-06BE-4E9A-BEA9-604FF2929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8097" rtl="0" eaLnBrk="1" latinLnBrk="0" hangingPunct="1">
        <a:lnSpc>
          <a:spcPct val="90000"/>
        </a:lnSpc>
        <a:spcBef>
          <a:spcPct val="0"/>
        </a:spcBef>
        <a:buNone/>
        <a:defRPr kumimoji="1" sz="19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024" indent="-102024" algn="l" defTabSz="40809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kumimoji="1"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06073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1071" kern="1200">
          <a:solidFill>
            <a:schemeClr val="tx1"/>
          </a:solidFill>
          <a:latin typeface="+mn-lt"/>
          <a:ea typeface="+mn-ea"/>
          <a:cs typeface="+mn-cs"/>
        </a:defRPr>
      </a:lvl2pPr>
      <a:lvl3pPr marL="510121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93" kern="1200">
          <a:solidFill>
            <a:schemeClr val="tx1"/>
          </a:solidFill>
          <a:latin typeface="+mn-lt"/>
          <a:ea typeface="+mn-ea"/>
          <a:cs typeface="+mn-cs"/>
        </a:defRPr>
      </a:lvl3pPr>
      <a:lvl4pPr marL="714169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4pPr>
      <a:lvl5pPr marL="918218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5pPr>
      <a:lvl6pPr marL="1122266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6pPr>
      <a:lvl7pPr marL="1326314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7pPr>
      <a:lvl8pPr marL="1530363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8pPr>
      <a:lvl9pPr marL="1734411" indent="-102024" algn="l" defTabSz="408097" rtl="0" eaLnBrk="1" latinLnBrk="0" hangingPunct="1">
        <a:lnSpc>
          <a:spcPct val="90000"/>
        </a:lnSpc>
        <a:spcBef>
          <a:spcPts val="223"/>
        </a:spcBef>
        <a:buFont typeface="Arial" panose="020B0604020202020204" pitchFamily="34" charset="0"/>
        <a:buChar char="•"/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1pPr>
      <a:lvl2pPr marL="204048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2pPr>
      <a:lvl3pPr marL="408097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3pPr>
      <a:lvl4pPr marL="612145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4pPr>
      <a:lvl5pPr marL="816193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5pPr>
      <a:lvl6pPr marL="1020242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6pPr>
      <a:lvl7pPr marL="1224290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7pPr>
      <a:lvl8pPr marL="1428339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8pPr>
      <a:lvl9pPr marL="1632387" algn="l" defTabSz="408097" rtl="0" eaLnBrk="1" latinLnBrk="0" hangingPunct="1">
        <a:defRPr kumimoji="1" sz="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FFAC65-39F2-4D29-920C-F2BA0D6A4E25}"/>
              </a:ext>
            </a:extLst>
          </p:cNvPr>
          <p:cNvSpPr/>
          <p:nvPr/>
        </p:nvSpPr>
        <p:spPr>
          <a:xfrm>
            <a:off x="-4763" y="-4413"/>
            <a:ext cx="4140000" cy="306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47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BB5159-FA0D-4767-A0ED-79FF2CE21EBC}"/>
              </a:ext>
            </a:extLst>
          </p:cNvPr>
          <p:cNvSpPr txBox="1"/>
          <p:nvPr/>
        </p:nvSpPr>
        <p:spPr>
          <a:xfrm>
            <a:off x="95231" y="287849"/>
            <a:ext cx="2494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在籍者の</a:t>
            </a:r>
            <a:r>
              <a:rPr kumimoji="1" lang="en-US" altLang="ja-JP" sz="1600" b="1" dirty="0"/>
              <a:t>96%</a:t>
            </a:r>
            <a:r>
              <a:rPr kumimoji="1" lang="ja-JP" altLang="en-US" sz="1600" b="1" dirty="0"/>
              <a:t>が痩せた</a:t>
            </a:r>
            <a:endParaRPr kumimoji="1" lang="en-US" altLang="ja-JP" sz="1600" b="1" dirty="0"/>
          </a:p>
          <a:p>
            <a:r>
              <a:rPr kumimoji="1" lang="ja-JP" altLang="en-US" sz="3200" b="1" dirty="0"/>
              <a:t>奇跡</a:t>
            </a:r>
            <a:r>
              <a:rPr kumimoji="1" lang="ja-JP" altLang="en-US" b="1" dirty="0"/>
              <a:t>のジム！</a:t>
            </a:r>
            <a:endParaRPr kumimoji="1" lang="en-US" altLang="ja-JP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2E937F-6DBB-4DD4-A46D-A07D2F23B1F0}"/>
              </a:ext>
            </a:extLst>
          </p:cNvPr>
          <p:cNvSpPr/>
          <p:nvPr/>
        </p:nvSpPr>
        <p:spPr>
          <a:xfrm>
            <a:off x="2265867" y="206526"/>
            <a:ext cx="1582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/>
              <a:t>高齢者の怪我や病気が</a:t>
            </a:r>
            <a:endParaRPr lang="en-US" altLang="ja-JP" sz="1000" b="1" dirty="0"/>
          </a:p>
          <a:p>
            <a:r>
              <a:rPr lang="ja-JP" altLang="en-US" sz="1000" b="1" dirty="0"/>
              <a:t>増えています！</a:t>
            </a:r>
            <a:endParaRPr lang="en-US" altLang="ja-JP" sz="10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02345C-9E3D-4970-8121-2A237895C022}"/>
              </a:ext>
            </a:extLst>
          </p:cNvPr>
          <p:cNvSpPr/>
          <p:nvPr/>
        </p:nvSpPr>
        <p:spPr>
          <a:xfrm>
            <a:off x="2588544" y="2059610"/>
            <a:ext cx="14141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痩せ効果の秘密は</a:t>
            </a:r>
            <a:r>
              <a:rPr lang="en-US" altLang="ja-JP" sz="1100" b="1" dirty="0"/>
              <a:t>…</a:t>
            </a:r>
          </a:p>
          <a:p>
            <a:pPr algn="ctr"/>
            <a:r>
              <a:rPr kumimoji="1" lang="en-US" altLang="ja-JP" sz="1400" b="1" dirty="0"/>
              <a:t>HINODE</a:t>
            </a:r>
            <a:r>
              <a:rPr kumimoji="1" lang="ja-JP" altLang="en-US" sz="1400" b="1" dirty="0"/>
              <a:t>サプリ</a:t>
            </a:r>
            <a:endParaRPr kumimoji="1" lang="en-US" altLang="ja-JP" sz="1400" b="1" dirty="0"/>
          </a:p>
        </p:txBody>
      </p:sp>
      <p:pic>
        <p:nvPicPr>
          <p:cNvPr id="7" name="Picture 2" descr="「いらすとや サプリメント」の画像検索結果">
            <a:extLst>
              <a:ext uri="{FF2B5EF4-FFF2-40B4-BE49-F238E27FC236}">
                <a16:creationId xmlns:a16="http://schemas.microsoft.com/office/drawing/2014/main" id="{9E8FF2EB-F97D-463D-AE31-34C266A7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81" y="2170190"/>
            <a:ext cx="656199" cy="7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1FC99CD3-7E36-49B7-BD32-5ACF79176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671211"/>
              </p:ext>
            </p:extLst>
          </p:nvPr>
        </p:nvGraphicFramePr>
        <p:xfrm>
          <a:off x="-62306" y="878481"/>
          <a:ext cx="2389716" cy="200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CB7F02-A50B-416D-AC0B-9C9BC3437F01}"/>
              </a:ext>
            </a:extLst>
          </p:cNvPr>
          <p:cNvSpPr/>
          <p:nvPr/>
        </p:nvSpPr>
        <p:spPr>
          <a:xfrm>
            <a:off x="297222" y="2606531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b="1" dirty="0"/>
              <a:t>(</a:t>
            </a:r>
            <a:r>
              <a:rPr lang="ja-JP" altLang="en-US" sz="900" b="1" dirty="0"/>
              <a:t>在籍</a:t>
            </a:r>
            <a:r>
              <a:rPr lang="en-US" altLang="ja-JP" sz="900" b="1" dirty="0"/>
              <a:t>1</a:t>
            </a:r>
            <a:r>
              <a:rPr lang="ja-JP" altLang="en-US" sz="900" b="1" dirty="0"/>
              <a:t>年後の体重変化を</a:t>
            </a:r>
            <a:r>
              <a:rPr lang="en-US" altLang="ja-JP" sz="900" b="1" dirty="0"/>
              <a:t>,</a:t>
            </a:r>
          </a:p>
          <a:p>
            <a:r>
              <a:rPr lang="ja-JP" altLang="en-US" sz="900" b="1" dirty="0"/>
              <a:t> 在籍者</a:t>
            </a:r>
            <a:r>
              <a:rPr lang="en-US" altLang="ja-JP" sz="900" b="1" dirty="0"/>
              <a:t>324</a:t>
            </a:r>
            <a:r>
              <a:rPr lang="ja-JP" altLang="en-US" sz="900" b="1" dirty="0"/>
              <a:t>名にアンケート調査）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7C67A3-53AD-4E7C-8EAE-469AE960E8D8}"/>
              </a:ext>
            </a:extLst>
          </p:cNvPr>
          <p:cNvSpPr/>
          <p:nvPr/>
        </p:nvSpPr>
        <p:spPr>
          <a:xfrm>
            <a:off x="2119377" y="2059610"/>
            <a:ext cx="1980029" cy="871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4" descr="「病気　いらすとや」の画像検索結果">
            <a:extLst>
              <a:ext uri="{FF2B5EF4-FFF2-40B4-BE49-F238E27FC236}">
                <a16:creationId xmlns:a16="http://schemas.microsoft.com/office/drawing/2014/main" id="{335EED61-7902-48C1-BDAC-903016FB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05" y="524955"/>
            <a:ext cx="660514" cy="5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「骨折　いらすとや」の画像検索結果">
            <a:extLst>
              <a:ext uri="{FF2B5EF4-FFF2-40B4-BE49-F238E27FC236}">
                <a16:creationId xmlns:a16="http://schemas.microsoft.com/office/drawing/2014/main" id="{1274E0AD-AD47-474F-9C03-FC200170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1" y="766340"/>
            <a:ext cx="490050" cy="6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233AF8AE-AAE3-4838-B436-3097DD02FD6B}"/>
              </a:ext>
            </a:extLst>
          </p:cNvPr>
          <p:cNvSpPr/>
          <p:nvPr/>
        </p:nvSpPr>
        <p:spPr>
          <a:xfrm>
            <a:off x="3109391" y="798200"/>
            <a:ext cx="231913" cy="3803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831B24-5696-4091-A159-915FE2C81C8A}"/>
              </a:ext>
            </a:extLst>
          </p:cNvPr>
          <p:cNvSpPr/>
          <p:nvPr/>
        </p:nvSpPr>
        <p:spPr>
          <a:xfrm>
            <a:off x="2850819" y="2424029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/>
              <a:t>全員が開始時に飲む、</a:t>
            </a:r>
            <a:endParaRPr lang="en-US" altLang="ja-JP" sz="900" b="1" dirty="0"/>
          </a:p>
          <a:p>
            <a:r>
              <a:rPr lang="ja-JP" altLang="en-US" sz="900" b="1" dirty="0"/>
              <a:t>この一錠が効く！</a:t>
            </a:r>
            <a:endParaRPr lang="en-US" altLang="ja-JP" sz="900" b="1" dirty="0"/>
          </a:p>
          <a:p>
            <a:r>
              <a:rPr lang="ja-JP" altLang="en-US" sz="900" b="1" dirty="0"/>
              <a:t>単品でも販売開始！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D27793-C4DE-4718-83EE-7F7D2D85DE3B}"/>
              </a:ext>
            </a:extLst>
          </p:cNvPr>
          <p:cNvSpPr/>
          <p:nvPr/>
        </p:nvSpPr>
        <p:spPr>
          <a:xfrm>
            <a:off x="2045051" y="1463380"/>
            <a:ext cx="20543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b="1" dirty="0"/>
              <a:t>「身体に羽が生えたみたいで、</a:t>
            </a:r>
            <a:endParaRPr lang="en-US" altLang="ja-JP" sz="800" b="1" dirty="0"/>
          </a:p>
          <a:p>
            <a:r>
              <a:rPr lang="ja-JP" altLang="en-US" sz="800" b="1" dirty="0"/>
              <a:t>　階段の上り下りも、</a:t>
            </a:r>
            <a:endParaRPr lang="en-US" altLang="ja-JP" sz="800" b="1" dirty="0"/>
          </a:p>
          <a:p>
            <a:r>
              <a:rPr lang="ja-JP" altLang="en-US" sz="800" b="1" dirty="0"/>
              <a:t>　すっかり楽になりました」</a:t>
            </a:r>
            <a:r>
              <a:rPr lang="en-US" altLang="ja-JP" sz="800" b="1" dirty="0"/>
              <a:t>(56</a:t>
            </a:r>
            <a:r>
              <a:rPr lang="ja-JP" altLang="en-US" sz="800" b="1" dirty="0"/>
              <a:t>歳</a:t>
            </a:r>
            <a:r>
              <a:rPr lang="en-US" altLang="ja-JP" sz="800" b="1" dirty="0"/>
              <a:t>,</a:t>
            </a:r>
            <a:r>
              <a:rPr lang="ja-JP" altLang="en-US" sz="800" b="1" dirty="0"/>
              <a:t>男性</a:t>
            </a:r>
            <a:r>
              <a:rPr lang="en-US" altLang="ja-JP" sz="800" b="1" dirty="0"/>
              <a:t>)</a:t>
            </a:r>
          </a:p>
          <a:p>
            <a:r>
              <a:rPr lang="ja-JP" altLang="en-US" sz="900" b="1" dirty="0"/>
              <a:t>　　</a:t>
            </a:r>
            <a:r>
              <a:rPr lang="ja-JP" altLang="en-US" sz="900" b="1" dirty="0">
                <a:solidFill>
                  <a:srgbClr val="FF0000"/>
                </a:solidFill>
              </a:rPr>
              <a:t>その他、感動のコメント多数！</a:t>
            </a:r>
            <a:endParaRPr lang="en-US" altLang="ja-JP" sz="900" b="1" dirty="0">
              <a:solidFill>
                <a:srgbClr val="FF0000"/>
              </a:solidFill>
            </a:endParaRPr>
          </a:p>
        </p:txBody>
      </p:sp>
      <p:pic>
        <p:nvPicPr>
          <p:cNvPr id="16" name="Picture 16" descr="「筋肉　いらすとや」の画像検索結果">
            <a:extLst>
              <a:ext uri="{FF2B5EF4-FFF2-40B4-BE49-F238E27FC236}">
                <a16:creationId xmlns:a16="http://schemas.microsoft.com/office/drawing/2014/main" id="{D116D6BE-6079-45A1-B013-39C5DF6D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75" y="634334"/>
            <a:ext cx="708070" cy="7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CF5063F-2DEB-4D29-881B-AC88652C9919}"/>
              </a:ext>
            </a:extLst>
          </p:cNvPr>
          <p:cNvSpPr/>
          <p:nvPr/>
        </p:nvSpPr>
        <p:spPr>
          <a:xfrm>
            <a:off x="95231" y="139466"/>
            <a:ext cx="1781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</a:rPr>
              <a:t>在籍会員満足度も</a:t>
            </a:r>
            <a:r>
              <a:rPr lang="en-US" altLang="ja-JP" sz="800" b="1" dirty="0">
                <a:solidFill>
                  <a:srgbClr val="FF0000"/>
                </a:solidFill>
              </a:rPr>
              <a:t>90%</a:t>
            </a:r>
            <a:r>
              <a:rPr lang="ja-JP" altLang="en-US" sz="800" b="1" dirty="0">
                <a:solidFill>
                  <a:srgbClr val="FF0000"/>
                </a:solidFill>
              </a:rPr>
              <a:t>以上達成！</a:t>
            </a:r>
            <a:endParaRPr lang="en-US" altLang="ja-JP" sz="9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A017F97-8B6D-4EEB-82A1-0FD9C5BC1DCC}"/>
              </a:ext>
            </a:extLst>
          </p:cNvPr>
          <p:cNvSpPr/>
          <p:nvPr/>
        </p:nvSpPr>
        <p:spPr>
          <a:xfrm>
            <a:off x="-4763" y="-4413"/>
            <a:ext cx="4140000" cy="306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59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109</Words>
  <Application>Microsoft Office PowerPoint</Application>
  <PresentationFormat>ユーザー設定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武善 紀之</dc:creator>
  <cp:lastModifiedBy>武善 紀之</cp:lastModifiedBy>
  <cp:revision>33</cp:revision>
  <cp:lastPrinted>2020-06-24T02:13:12Z</cp:lastPrinted>
  <dcterms:created xsi:type="dcterms:W3CDTF">2020-03-23T03:25:18Z</dcterms:created>
  <dcterms:modified xsi:type="dcterms:W3CDTF">2020-12-17T05:18:50Z</dcterms:modified>
</cp:coreProperties>
</file>